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8"/>
  </p:notesMasterIdLst>
  <p:handoutMasterIdLst>
    <p:handoutMasterId r:id="rId19"/>
  </p:handoutMasterIdLst>
  <p:sldIdLst>
    <p:sldId id="257" r:id="rId7"/>
    <p:sldId id="258" r:id="rId8"/>
    <p:sldId id="414" r:id="rId9"/>
    <p:sldId id="300" r:id="rId10"/>
    <p:sldId id="415" r:id="rId11"/>
    <p:sldId id="302" r:id="rId12"/>
    <p:sldId id="307" r:id="rId13"/>
    <p:sldId id="303" r:id="rId14"/>
    <p:sldId id="304" r:id="rId15"/>
    <p:sldId id="298" r:id="rId16"/>
    <p:sldId id="30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5ADBE2-86A0-403D-9C02-27B756711BC8}" v="4" dt="2023-11-10T11:55:04.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9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42C168B-EFA7-4AE1-BAAC-81DEE940D4E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1709BD-AE4A-460F-991D-B9E826D7E2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9BB138-685E-45CD-80C3-606560A7563D}" type="datetimeFigureOut">
              <a:rPr lang="en-GB" smtClean="0"/>
              <a:t>09/01/2024</a:t>
            </a:fld>
            <a:endParaRPr lang="en-GB"/>
          </a:p>
        </p:txBody>
      </p:sp>
      <p:sp>
        <p:nvSpPr>
          <p:cNvPr id="4" name="Footer Placeholder 3">
            <a:extLst>
              <a:ext uri="{FF2B5EF4-FFF2-40B4-BE49-F238E27FC236}">
                <a16:creationId xmlns:a16="http://schemas.microsoft.com/office/drawing/2014/main" id="{A87F6C29-CE37-435E-AF62-92CC119FC7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E6B4AE8-3464-4A1E-95EF-CCBECEE0C34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ABA5A6-D3C3-4245-83B1-8882D47CF349}" type="slidenum">
              <a:rPr lang="en-GB" smtClean="0"/>
              <a:t>‹#›</a:t>
            </a:fld>
            <a:endParaRPr lang="en-GB"/>
          </a:p>
        </p:txBody>
      </p:sp>
    </p:spTree>
    <p:extLst>
      <p:ext uri="{BB962C8B-B14F-4D97-AF65-F5344CB8AC3E}">
        <p14:creationId xmlns:p14="http://schemas.microsoft.com/office/powerpoint/2010/main" val="1558548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1010ED-36CE-40EE-93FE-560C0F85CDFC}" type="datetimeFigureOut">
              <a:rPr lang="en-GB" smtClean="0"/>
              <a:t>09/01/2024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5BE6FE-608E-422B-854B-67483ACE5676}" type="slidenum">
              <a:rPr lang="en-GB" smtClean="0"/>
              <a:t>‹#›</a:t>
            </a:fld>
            <a:endParaRPr lang="en-GB"/>
          </a:p>
        </p:txBody>
      </p:sp>
    </p:spTree>
    <p:extLst>
      <p:ext uri="{BB962C8B-B14F-4D97-AF65-F5344CB8AC3E}">
        <p14:creationId xmlns:p14="http://schemas.microsoft.com/office/powerpoint/2010/main" val="309646736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B45831-BC63-4CF8-9C42-BD1A6903F06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713666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Talk through</a:t>
            </a:r>
            <a:r>
              <a:rPr lang="en-GB" baseline="0" dirty="0"/>
              <a:t> the schematic, highlighting how the pod works:</a:t>
            </a:r>
          </a:p>
          <a:p>
            <a:pPr marL="171450" indent="-171450">
              <a:buFont typeface="Arial" panose="020B0604020202020204" pitchFamily="34" charset="0"/>
              <a:buChar char="•"/>
            </a:pPr>
            <a:r>
              <a:rPr lang="en-GB" baseline="0" dirty="0"/>
              <a:t>Isolation valve,</a:t>
            </a:r>
          </a:p>
          <a:p>
            <a:pPr marL="171450" indent="-171450">
              <a:buFont typeface="Arial" panose="020B0604020202020204" pitchFamily="34" charset="0"/>
              <a:buChar char="•"/>
            </a:pPr>
            <a:r>
              <a:rPr lang="en-GB" baseline="0" dirty="0"/>
              <a:t>RAT drives pump which draws fuel from the tanks and pumps it through the hose</a:t>
            </a:r>
          </a:p>
          <a:p>
            <a:pPr marL="171450" indent="-171450">
              <a:buFont typeface="Arial" panose="020B0604020202020204" pitchFamily="34" charset="0"/>
              <a:buChar char="•"/>
            </a:pPr>
            <a:r>
              <a:rPr lang="en-GB" baseline="0" dirty="0"/>
              <a:t>Aerodynamic drag pulls hose and drogue out, brakes hold position.</a:t>
            </a:r>
          </a:p>
          <a:p>
            <a:pPr marL="171450" indent="-171450">
              <a:buFont typeface="Arial" panose="020B0604020202020204" pitchFamily="34" charset="0"/>
              <a:buChar char="•"/>
            </a:pPr>
            <a:r>
              <a:rPr lang="en-GB" baseline="0" dirty="0"/>
              <a:t>Electric motor draws hose back in when finished.</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B45831-BC63-4CF8-9C42-BD1A6903F06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07564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11</a:t>
            </a:fld>
            <a:endParaRPr lang="en-GB"/>
          </a:p>
        </p:txBody>
      </p:sp>
    </p:spTree>
    <p:extLst>
      <p:ext uri="{BB962C8B-B14F-4D97-AF65-F5344CB8AC3E}">
        <p14:creationId xmlns:p14="http://schemas.microsoft.com/office/powerpoint/2010/main" val="1568218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baseline="0"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2</a:t>
            </a:fld>
            <a:endParaRPr lang="en-GB"/>
          </a:p>
        </p:txBody>
      </p:sp>
    </p:spTree>
    <p:extLst>
      <p:ext uri="{BB962C8B-B14F-4D97-AF65-F5344CB8AC3E}">
        <p14:creationId xmlns:p14="http://schemas.microsoft.com/office/powerpoint/2010/main" val="550785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Need to add prefix of:</a:t>
            </a:r>
          </a:p>
          <a:p>
            <a:pPr marL="171450" indent="-171450">
              <a:buFont typeface="Arial" panose="020B0604020202020204" pitchFamily="34" charset="0"/>
              <a:buChar char="•"/>
            </a:pPr>
            <a:r>
              <a:rPr lang="en-GB" dirty="0"/>
              <a:t>Loss of / Failure of</a:t>
            </a:r>
          </a:p>
          <a:p>
            <a:pPr marL="171450" indent="-171450">
              <a:buFont typeface="Arial" panose="020B0604020202020204" pitchFamily="34" charset="0"/>
              <a:buChar char="•"/>
            </a:pPr>
            <a:r>
              <a:rPr lang="en-GB" dirty="0"/>
              <a:t>Malfunction / Erroneous</a:t>
            </a:r>
          </a:p>
        </p:txBody>
      </p:sp>
      <p:sp>
        <p:nvSpPr>
          <p:cNvPr id="4" name="Header Placeholder 3"/>
          <p:cNvSpPr>
            <a:spLocks noGrp="1"/>
          </p:cNvSpPr>
          <p:nvPr>
            <p:ph type="hdr" sz="quarter"/>
          </p:nvPr>
        </p:nvSpPr>
        <p:spPr/>
        <p:txBody>
          <a:bodyPr/>
          <a:lstStyle/>
          <a:p>
            <a:endParaRPr lang="en-GB" dirty="0"/>
          </a:p>
        </p:txBody>
      </p:sp>
      <p:sp>
        <p:nvSpPr>
          <p:cNvPr id="5" name="Footer Placeholder 4"/>
          <p:cNvSpPr>
            <a:spLocks noGrp="1"/>
          </p:cNvSpPr>
          <p:nvPr>
            <p:ph type="ftr" sz="quarter" idx="4"/>
          </p:nvPr>
        </p:nvSpPr>
        <p:spPr/>
        <p:txBody>
          <a:bodyPr/>
          <a:lstStyle/>
          <a:p>
            <a:endParaRPr lang="en-GB" dirty="0"/>
          </a:p>
        </p:txBody>
      </p:sp>
      <p:sp>
        <p:nvSpPr>
          <p:cNvPr id="6" name="Slide Number Placeholder 5"/>
          <p:cNvSpPr>
            <a:spLocks noGrp="1"/>
          </p:cNvSpPr>
          <p:nvPr>
            <p:ph type="sldNum" sz="quarter" idx="5"/>
          </p:nvPr>
        </p:nvSpPr>
        <p:spPr/>
        <p:txBody>
          <a:bodyPr/>
          <a:lstStyle/>
          <a:p>
            <a:fld id="{BF870F72-1533-410F-8203-9EC014D61FE4}" type="slidenum">
              <a:rPr lang="en-GB" smtClean="0"/>
              <a:pPr/>
              <a:t>3</a:t>
            </a:fld>
            <a:endParaRPr lang="en-GB" dirty="0"/>
          </a:p>
        </p:txBody>
      </p:sp>
    </p:spTree>
    <p:extLst>
      <p:ext uri="{BB962C8B-B14F-4D97-AF65-F5344CB8AC3E}">
        <p14:creationId xmlns:p14="http://schemas.microsoft.com/office/powerpoint/2010/main" val="3763202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4</a:t>
            </a:fld>
            <a:endParaRPr lang="en-GB"/>
          </a:p>
        </p:txBody>
      </p:sp>
    </p:spTree>
    <p:extLst>
      <p:ext uri="{BB962C8B-B14F-4D97-AF65-F5344CB8AC3E}">
        <p14:creationId xmlns:p14="http://schemas.microsoft.com/office/powerpoint/2010/main" val="2449082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5</a:t>
            </a:fld>
            <a:endParaRPr lang="en-GB"/>
          </a:p>
        </p:txBody>
      </p:sp>
    </p:spTree>
    <p:extLst>
      <p:ext uri="{BB962C8B-B14F-4D97-AF65-F5344CB8AC3E}">
        <p14:creationId xmlns:p14="http://schemas.microsoft.com/office/powerpoint/2010/main" val="18467016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3D5BE6FE-608E-422B-854B-67483ACE5676}" type="slidenum">
              <a:rPr lang="en-GB" smtClean="0"/>
              <a:t>6</a:t>
            </a:fld>
            <a:endParaRPr lang="en-GB"/>
          </a:p>
        </p:txBody>
      </p:sp>
    </p:spTree>
    <p:extLst>
      <p:ext uri="{BB962C8B-B14F-4D97-AF65-F5344CB8AC3E}">
        <p14:creationId xmlns:p14="http://schemas.microsoft.com/office/powerpoint/2010/main" val="733550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7</a:t>
            </a:fld>
            <a:endParaRPr lang="en-GB"/>
          </a:p>
        </p:txBody>
      </p:sp>
    </p:spTree>
    <p:extLst>
      <p:ext uri="{BB962C8B-B14F-4D97-AF65-F5344CB8AC3E}">
        <p14:creationId xmlns:p14="http://schemas.microsoft.com/office/powerpoint/2010/main" val="4030770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3D5BE6FE-608E-422B-854B-67483ACE5676}" type="slidenum">
              <a:rPr lang="en-GB" smtClean="0"/>
              <a:t>8</a:t>
            </a:fld>
            <a:endParaRPr lang="en-GB"/>
          </a:p>
        </p:txBody>
      </p:sp>
    </p:spTree>
    <p:extLst>
      <p:ext uri="{BB962C8B-B14F-4D97-AF65-F5344CB8AC3E}">
        <p14:creationId xmlns:p14="http://schemas.microsoft.com/office/powerpoint/2010/main" val="1236520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3D5BE6FE-608E-422B-854B-67483ACE5676}" type="slidenum">
              <a:rPr lang="en-GB" smtClean="0"/>
              <a:t>9</a:t>
            </a:fld>
            <a:endParaRPr lang="en-GB"/>
          </a:p>
        </p:txBody>
      </p:sp>
    </p:spTree>
    <p:extLst>
      <p:ext uri="{BB962C8B-B14F-4D97-AF65-F5344CB8AC3E}">
        <p14:creationId xmlns:p14="http://schemas.microsoft.com/office/powerpoint/2010/main" val="10979790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www.atkinsrealis.com/en?utm_source=templafy&amp;utm_medium=email&amp;utm_campaign=website-homepage-english"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36551" y="1773238"/>
            <a:ext cx="10363200" cy="576262"/>
          </a:xfrm>
        </p:spPr>
        <p:txBody>
          <a:bodyPr lIns="0" tIns="0" rIns="0" bIns="0"/>
          <a:lstStyle>
            <a:lvl1pPr>
              <a:defRPr sz="4400"/>
            </a:lvl1pPr>
          </a:lstStyle>
          <a:p>
            <a:r>
              <a:rPr lang="en-GB"/>
              <a:t>Click to edit Master title style</a:t>
            </a:r>
          </a:p>
        </p:txBody>
      </p:sp>
      <p:sp>
        <p:nvSpPr>
          <p:cNvPr id="3075" name="Rectangle 3"/>
          <p:cNvSpPr>
            <a:spLocks noGrp="1" noChangeArrowheads="1"/>
          </p:cNvSpPr>
          <p:nvPr>
            <p:ph type="subTitle" idx="1"/>
          </p:nvPr>
        </p:nvSpPr>
        <p:spPr>
          <a:xfrm>
            <a:off x="334434" y="2420939"/>
            <a:ext cx="10367433" cy="358775"/>
          </a:xfrm>
          <a:ln/>
        </p:spPr>
        <p:txBody>
          <a:bodyPr/>
          <a:lstStyle>
            <a:lvl1pPr marL="0" indent="0">
              <a:buFontTx/>
              <a:buNone/>
              <a:defRPr sz="2000"/>
            </a:lvl1pPr>
          </a:lstStyle>
          <a:p>
            <a:r>
              <a:rPr lang="en-GB"/>
              <a:t>Click to edit Master subtitle style</a:t>
            </a:r>
          </a:p>
        </p:txBody>
      </p:sp>
      <p:sp>
        <p:nvSpPr>
          <p:cNvPr id="6" name="Text Box 16"/>
          <p:cNvSpPr txBox="1">
            <a:spLocks noChangeArrowheads="1"/>
          </p:cNvSpPr>
          <p:nvPr userDrawn="1"/>
        </p:nvSpPr>
        <p:spPr bwMode="auto">
          <a:xfrm>
            <a:off x="237067" y="188641"/>
            <a:ext cx="11523133" cy="307777"/>
          </a:xfrm>
          <a:prstGeom prst="rect">
            <a:avLst/>
          </a:prstGeom>
          <a:noFill/>
          <a:ln w="9525">
            <a:noFill/>
            <a:miter lim="800000"/>
            <a:headEnd/>
            <a:tailEnd/>
          </a:ln>
          <a:effectLst/>
        </p:spPr>
        <p:txBody>
          <a:bodyPr lIns="0" tIns="0" rIns="0" bIns="0">
            <a:spAutoFit/>
          </a:bodyPr>
          <a:lstStyle/>
          <a:p>
            <a:pPr marL="0" marR="0" indent="0" algn="l" defTabSz="914400" rtl="0" eaLnBrk="1" fontAlgn="base" latinLnBrk="0" hangingPunct="1">
              <a:lnSpc>
                <a:spcPct val="100000"/>
              </a:lnSpc>
              <a:spcBef>
                <a:spcPct val="50000"/>
              </a:spcBef>
              <a:spcAft>
                <a:spcPct val="0"/>
              </a:spcAft>
              <a:buClrTx/>
              <a:buSzTx/>
              <a:buFontTx/>
              <a:buNone/>
              <a:tabLst/>
              <a:defRPr/>
            </a:pPr>
            <a:r>
              <a:rPr lang="en-GB" sz="800" baseline="0" dirty="0"/>
              <a:t>                    </a:t>
            </a:r>
            <a:r>
              <a:rPr lang="en-GB" sz="800" dirty="0"/>
              <a:t> |</a:t>
            </a:r>
            <a:r>
              <a:rPr lang="en-GB" sz="800" baseline="0" dirty="0">
                <a:solidFill>
                  <a:schemeClr val="folHlink"/>
                </a:solidFill>
              </a:rPr>
              <a:t>   </a:t>
            </a:r>
            <a:r>
              <a:rPr lang="en-GB" sz="800" b="1" baseline="0" dirty="0" err="1">
                <a:solidFill>
                  <a:srgbClr val="99CC00"/>
                </a:solidFill>
              </a:rPr>
              <a:t>ECtRtL</a:t>
            </a:r>
            <a:r>
              <a:rPr lang="en-GB" sz="800" b="1" baseline="0" dirty="0">
                <a:solidFill>
                  <a:srgbClr val="99CC00"/>
                </a:solidFill>
              </a:rPr>
              <a:t> Workshop</a:t>
            </a: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p:txBody>
      </p:sp>
      <p:pic>
        <p:nvPicPr>
          <p:cNvPr id="7" name="Picture 2"/>
          <p:cNvPicPr>
            <a:picLocks noChangeAspect="1" noChangeArrowheads="1"/>
          </p:cNvPicPr>
          <p:nvPr userDrawn="1"/>
        </p:nvPicPr>
        <p:blipFill>
          <a:blip r:embed="rId3" cstate="print"/>
          <a:srcRect/>
          <a:stretch>
            <a:fillRect/>
          </a:stretch>
        </p:blipFill>
        <p:spPr bwMode="auto">
          <a:xfrm>
            <a:off x="335360" y="188641"/>
            <a:ext cx="582112" cy="126927"/>
          </a:xfrm>
          <a:prstGeom prst="rect">
            <a:avLst/>
          </a:prstGeom>
          <a:noFill/>
          <a:ln w="9525">
            <a:noFill/>
            <a:miter lim="800000"/>
            <a:headEnd/>
            <a:tailEnd/>
          </a:ln>
        </p:spPr>
      </p:pic>
      <p:sp>
        <p:nvSpPr>
          <p:cNvPr id="15" name="Rectangle 14"/>
          <p:cNvSpPr>
            <a:spLocks noChangeArrowheads="1"/>
          </p:cNvSpPr>
          <p:nvPr userDrawn="1"/>
        </p:nvSpPr>
        <p:spPr bwMode="auto">
          <a:xfrm>
            <a:off x="10558101" y="6453338"/>
            <a:ext cx="14111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1000" dirty="0">
                <a:solidFill>
                  <a:schemeClr val="bg1"/>
                </a:solidFill>
              </a:rPr>
              <a:t>© AtkinsRéalis 2023</a:t>
            </a:r>
            <a:endParaRPr lang="en-GB" altLang="en-US" sz="1000" dirty="0">
              <a:solidFill>
                <a:schemeClr val="bg1"/>
              </a:solidFill>
            </a:endParaRPr>
          </a:p>
        </p:txBody>
      </p:sp>
      <p:pic>
        <p:nvPicPr>
          <p:cNvPr id="2" name="Picture 1" descr="Logo with link to atkinsrealis.com">
            <a:hlinkClick r:id="rId4" tgtFrame="_blank"/>
            <a:extLst>
              <a:ext uri="{FF2B5EF4-FFF2-40B4-BE49-F238E27FC236}">
                <a16:creationId xmlns:a16="http://schemas.microsoft.com/office/drawing/2014/main" id="{799B68E5-963F-C083-48EA-4C4CA0C55C6B}"/>
              </a:ext>
            </a:extLst>
          </p:cNvPr>
          <p:cNvPicPr>
            <a:picLocks/>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997611" y="120658"/>
            <a:ext cx="2004060" cy="274320"/>
          </a:xfrm>
          <a:prstGeom prst="rect">
            <a:avLst/>
          </a:prstGeom>
          <a:noFill/>
          <a:ln>
            <a:noFill/>
          </a:ln>
        </p:spPr>
      </p:pic>
    </p:spTree>
    <p:extLst>
      <p:ext uri="{BB962C8B-B14F-4D97-AF65-F5344CB8AC3E}">
        <p14:creationId xmlns:p14="http://schemas.microsoft.com/office/powerpoint/2010/main" val="127628790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4568050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76785" y="549276"/>
            <a:ext cx="2880783" cy="60483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34434" y="549276"/>
            <a:ext cx="8439151" cy="6048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217644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614248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82712480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34434" y="1700214"/>
            <a:ext cx="5659967"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1" y="1700214"/>
            <a:ext cx="5659967"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2632361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478283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88631043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788205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0722455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4343431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atkinsrealis.com/en?utm_source=templafy&amp;utm_medium=email&amp;utm_campaign=website-homepage-english"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334433" y="549275"/>
            <a:ext cx="11042651" cy="647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Rectangle 4"/>
          <p:cNvSpPr>
            <a:spLocks noGrp="1" noChangeArrowheads="1"/>
          </p:cNvSpPr>
          <p:nvPr>
            <p:ph type="body" idx="1"/>
          </p:nvPr>
        </p:nvSpPr>
        <p:spPr bwMode="auto">
          <a:xfrm>
            <a:off x="334434" y="1700214"/>
            <a:ext cx="11523133" cy="489743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Box 16"/>
          <p:cNvSpPr txBox="1">
            <a:spLocks noChangeArrowheads="1"/>
          </p:cNvSpPr>
          <p:nvPr userDrawn="1"/>
        </p:nvSpPr>
        <p:spPr bwMode="auto">
          <a:xfrm>
            <a:off x="237067" y="188642"/>
            <a:ext cx="9980084" cy="492443"/>
          </a:xfrm>
          <a:prstGeom prst="rect">
            <a:avLst/>
          </a:prstGeom>
          <a:noFill/>
          <a:ln w="9525">
            <a:noFill/>
            <a:miter lim="800000"/>
            <a:headEnd/>
            <a:tailEnd/>
          </a:ln>
          <a:effectLst/>
        </p:spPr>
        <p:txBody>
          <a:bodyPr wrap="square" lIns="0" tIns="0" rIns="0" bIns="0">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lang="en-GB" sz="800" baseline="0" dirty="0"/>
              <a:t>                    </a:t>
            </a:r>
            <a:r>
              <a:rPr lang="en-GB" sz="800" dirty="0"/>
              <a:t> |</a:t>
            </a:r>
            <a:r>
              <a:rPr lang="en-GB" sz="800" baseline="0" dirty="0">
                <a:solidFill>
                  <a:schemeClr val="folHlink"/>
                </a:solidFill>
              </a:rPr>
              <a:t> </a:t>
            </a:r>
            <a:r>
              <a:rPr lang="en-GB" sz="800" b="1" baseline="0" dirty="0">
                <a:solidFill>
                  <a:srgbClr val="99CC00"/>
                </a:solidFill>
              </a:rPr>
              <a:t>  </a:t>
            </a:r>
            <a:r>
              <a:rPr lang="en-GB" sz="800" b="1" baseline="0" dirty="0" err="1">
                <a:solidFill>
                  <a:srgbClr val="99CC00"/>
                </a:solidFill>
              </a:rPr>
              <a:t>ECtRtL</a:t>
            </a:r>
            <a:r>
              <a:rPr lang="en-GB" sz="800" b="1" baseline="0" dirty="0">
                <a:solidFill>
                  <a:srgbClr val="99CC00"/>
                </a:solidFill>
              </a:rPr>
              <a:t> Workshop</a:t>
            </a: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p:txBody>
      </p:sp>
      <p:pic>
        <p:nvPicPr>
          <p:cNvPr id="13" name="Picture 2"/>
          <p:cNvPicPr>
            <a:picLocks noChangeAspect="1" noChangeArrowheads="1"/>
          </p:cNvPicPr>
          <p:nvPr userDrawn="1"/>
        </p:nvPicPr>
        <p:blipFill>
          <a:blip r:embed="rId13" cstate="print"/>
          <a:srcRect/>
          <a:stretch>
            <a:fillRect/>
          </a:stretch>
        </p:blipFill>
        <p:spPr bwMode="auto">
          <a:xfrm>
            <a:off x="335360" y="188641"/>
            <a:ext cx="582112" cy="126927"/>
          </a:xfrm>
          <a:prstGeom prst="rect">
            <a:avLst/>
          </a:prstGeom>
          <a:noFill/>
          <a:ln w="9525">
            <a:noFill/>
            <a:miter lim="800000"/>
            <a:headEnd/>
            <a:tailEnd/>
          </a:ln>
        </p:spPr>
      </p:pic>
      <p:sp>
        <p:nvSpPr>
          <p:cNvPr id="14" name="Footer Placeholder 4"/>
          <p:cNvSpPr txBox="1">
            <a:spLocks/>
          </p:cNvSpPr>
          <p:nvPr userDrawn="1"/>
        </p:nvSpPr>
        <p:spPr>
          <a:xfrm>
            <a:off x="4165600" y="6415089"/>
            <a:ext cx="3860800" cy="365125"/>
          </a:xfrm>
          <a:prstGeom prst="rect">
            <a:avLst/>
          </a:prstGeom>
        </p:spPr>
        <p:txBody>
          <a:bodyPr vert="horz" lIns="91440" tIns="45720" rIns="91440" bIns="45720" rtlCol="0" anchor="ctr"/>
          <a:lstStyle>
            <a:defPPr>
              <a:defRPr lang="en-US"/>
            </a:defPPr>
            <a:lvl1pPr algn="ctr" rtl="0" eaLnBrk="1" fontAlgn="auto" hangingPunct="1">
              <a:spcBef>
                <a:spcPts val="0"/>
              </a:spcBef>
              <a:spcAft>
                <a:spcPts val="0"/>
              </a:spcAft>
              <a:defRPr sz="800" kern="1200">
                <a:solidFill>
                  <a:schemeClr val="tx2"/>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394A58"/>
                </a:solidFill>
                <a:effectLst/>
                <a:uLnTx/>
                <a:uFillTx/>
                <a:latin typeface="Arial"/>
                <a:ea typeface="+mn-ea"/>
                <a:cs typeface="+mn-cs"/>
              </a:rPr>
              <a:t>© AtkinsRéalis 2023</a:t>
            </a:r>
          </a:p>
        </p:txBody>
      </p:sp>
      <p:pic>
        <p:nvPicPr>
          <p:cNvPr id="2" name="Picture 1" descr="Logo with link to atkinsrealis.com">
            <a:hlinkClick r:id="rId14" tgtFrame="_blank"/>
            <a:extLst>
              <a:ext uri="{FF2B5EF4-FFF2-40B4-BE49-F238E27FC236}">
                <a16:creationId xmlns:a16="http://schemas.microsoft.com/office/drawing/2014/main" id="{27E72C78-994C-5EBC-2A4B-55FC37CDDAE6}"/>
              </a:ext>
            </a:extLst>
          </p:cNvPr>
          <p:cNvPicPr>
            <a:picLocks/>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9997611" y="120658"/>
            <a:ext cx="2004060" cy="274320"/>
          </a:xfrm>
          <a:prstGeom prst="rect">
            <a:avLst/>
          </a:prstGeom>
          <a:noFill/>
          <a:ln>
            <a:noFill/>
          </a:ln>
        </p:spPr>
      </p:pic>
    </p:spTree>
    <p:extLst>
      <p:ext uri="{BB962C8B-B14F-4D97-AF65-F5344CB8AC3E}">
        <p14:creationId xmlns:p14="http://schemas.microsoft.com/office/powerpoint/2010/main" val="2754465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xStyles>
    <p:titleStyle>
      <a:lvl1pPr algn="l" rtl="0" eaLnBrk="0" fontAlgn="base" hangingPunct="0">
        <a:spcBef>
          <a:spcPct val="0"/>
        </a:spcBef>
        <a:spcAft>
          <a:spcPct val="0"/>
        </a:spcAft>
        <a:defRPr sz="3600">
          <a:solidFill>
            <a:schemeClr val="folHlink"/>
          </a:solidFill>
          <a:latin typeface="+mj-lt"/>
          <a:ea typeface="+mj-ea"/>
          <a:cs typeface="+mj-cs"/>
        </a:defRPr>
      </a:lvl1pPr>
      <a:lvl2pPr algn="l" rtl="0" eaLnBrk="0" fontAlgn="base" hangingPunct="0">
        <a:spcBef>
          <a:spcPct val="0"/>
        </a:spcBef>
        <a:spcAft>
          <a:spcPct val="0"/>
        </a:spcAft>
        <a:defRPr sz="3600">
          <a:solidFill>
            <a:schemeClr val="folHlink"/>
          </a:solidFill>
          <a:latin typeface="Arial" charset="0"/>
          <a:cs typeface="Arial" charset="0"/>
        </a:defRPr>
      </a:lvl2pPr>
      <a:lvl3pPr algn="l" rtl="0" eaLnBrk="0" fontAlgn="base" hangingPunct="0">
        <a:spcBef>
          <a:spcPct val="0"/>
        </a:spcBef>
        <a:spcAft>
          <a:spcPct val="0"/>
        </a:spcAft>
        <a:defRPr sz="3600">
          <a:solidFill>
            <a:schemeClr val="folHlink"/>
          </a:solidFill>
          <a:latin typeface="Arial" charset="0"/>
          <a:cs typeface="Arial" charset="0"/>
        </a:defRPr>
      </a:lvl3pPr>
      <a:lvl4pPr algn="l" rtl="0" eaLnBrk="0" fontAlgn="base" hangingPunct="0">
        <a:spcBef>
          <a:spcPct val="0"/>
        </a:spcBef>
        <a:spcAft>
          <a:spcPct val="0"/>
        </a:spcAft>
        <a:defRPr sz="3600">
          <a:solidFill>
            <a:schemeClr val="folHlink"/>
          </a:solidFill>
          <a:latin typeface="Arial" charset="0"/>
          <a:cs typeface="Arial" charset="0"/>
        </a:defRPr>
      </a:lvl4pPr>
      <a:lvl5pPr algn="l" rtl="0" eaLnBrk="0" fontAlgn="base" hangingPunct="0">
        <a:spcBef>
          <a:spcPct val="0"/>
        </a:spcBef>
        <a:spcAft>
          <a:spcPct val="0"/>
        </a:spcAft>
        <a:defRPr sz="3600">
          <a:solidFill>
            <a:schemeClr val="folHlink"/>
          </a:solidFill>
          <a:latin typeface="Arial" charset="0"/>
          <a:cs typeface="Arial" charset="0"/>
        </a:defRPr>
      </a:lvl5pPr>
      <a:lvl6pPr marL="457200" algn="l" rtl="0" fontAlgn="base">
        <a:spcBef>
          <a:spcPct val="0"/>
        </a:spcBef>
        <a:spcAft>
          <a:spcPct val="0"/>
        </a:spcAft>
        <a:defRPr sz="3600">
          <a:solidFill>
            <a:schemeClr val="folHlink"/>
          </a:solidFill>
          <a:latin typeface="Arial" charset="0"/>
          <a:cs typeface="Arial" charset="0"/>
        </a:defRPr>
      </a:lvl6pPr>
      <a:lvl7pPr marL="914400" algn="l" rtl="0" fontAlgn="base">
        <a:spcBef>
          <a:spcPct val="0"/>
        </a:spcBef>
        <a:spcAft>
          <a:spcPct val="0"/>
        </a:spcAft>
        <a:defRPr sz="3600">
          <a:solidFill>
            <a:schemeClr val="folHlink"/>
          </a:solidFill>
          <a:latin typeface="Arial" charset="0"/>
          <a:cs typeface="Arial" charset="0"/>
        </a:defRPr>
      </a:lvl7pPr>
      <a:lvl8pPr marL="1371600" algn="l" rtl="0" fontAlgn="base">
        <a:spcBef>
          <a:spcPct val="0"/>
        </a:spcBef>
        <a:spcAft>
          <a:spcPct val="0"/>
        </a:spcAft>
        <a:defRPr sz="3600">
          <a:solidFill>
            <a:schemeClr val="folHlink"/>
          </a:solidFill>
          <a:latin typeface="Arial" charset="0"/>
          <a:cs typeface="Arial" charset="0"/>
        </a:defRPr>
      </a:lvl8pPr>
      <a:lvl9pPr marL="1828800" algn="l" rtl="0" fontAlgn="base">
        <a:spcBef>
          <a:spcPct val="0"/>
        </a:spcBef>
        <a:spcAft>
          <a:spcPct val="0"/>
        </a:spcAft>
        <a:defRPr sz="3600">
          <a:solidFill>
            <a:schemeClr val="fo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sz="3600" dirty="0"/>
              <a:t>Equipment Contribution to Risk to Life (</a:t>
            </a:r>
            <a:r>
              <a:rPr lang="en-GB" sz="3600" dirty="0" err="1"/>
              <a:t>ECtRtL</a:t>
            </a:r>
            <a:r>
              <a:rPr lang="en-GB" sz="3600" dirty="0"/>
              <a:t>) Workshop</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rsbsk1300.r-ace.atk\bskhome$\wils1137-r\Desktop\Capture.JPG"/>
          <p:cNvPicPr/>
          <p:nvPr/>
        </p:nvPicPr>
        <p:blipFill>
          <a:blip r:embed="rId3" cstate="print"/>
          <a:srcRect/>
          <a:stretch>
            <a:fillRect/>
          </a:stretch>
        </p:blipFill>
        <p:spPr bwMode="auto">
          <a:xfrm>
            <a:off x="1592904" y="548681"/>
            <a:ext cx="9003601" cy="5976664"/>
          </a:xfrm>
          <a:prstGeom prst="rect">
            <a:avLst/>
          </a:prstGeom>
          <a:noFill/>
          <a:ln w="9525">
            <a:noFill/>
            <a:miter lim="800000"/>
            <a:headEnd/>
            <a:tailEnd/>
          </a:ln>
        </p:spPr>
      </p:pic>
      <p:sp>
        <p:nvSpPr>
          <p:cNvPr id="11266"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a:ea typeface="+mn-ea"/>
              <a:cs typeface="Arial"/>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3"/>
          <a:stretch>
            <a:fillRect/>
          </a:stretch>
        </p:blipFill>
        <p:spPr>
          <a:xfrm>
            <a:off x="11397208" y="15670360"/>
            <a:ext cx="390178" cy="408467"/>
          </a:xfrm>
          <a:prstGeom prst="rect">
            <a:avLst/>
          </a:prstGeom>
        </p:spPr>
      </p:pic>
      <p:sp>
        <p:nvSpPr>
          <p:cNvPr id="124" name="TextBox 123">
            <a:extLst>
              <a:ext uri="{FF2B5EF4-FFF2-40B4-BE49-F238E27FC236}">
                <a16:creationId xmlns:a16="http://schemas.microsoft.com/office/drawing/2014/main" id="{D80F8723-55F1-441D-8104-58505B6B8CEF}"/>
              </a:ext>
            </a:extLst>
          </p:cNvPr>
          <p:cNvSpPr txBox="1"/>
          <p:nvPr/>
        </p:nvSpPr>
        <p:spPr>
          <a:xfrm>
            <a:off x="8968873" y="3070701"/>
            <a:ext cx="1519615" cy="646331"/>
          </a:xfrm>
          <a:prstGeom prst="rect">
            <a:avLst/>
          </a:prstGeom>
          <a:solidFill>
            <a:schemeClr val="accent5">
              <a:lumMod val="75000"/>
            </a:schemeClr>
          </a:solidFill>
        </p:spPr>
        <p:txBody>
          <a:bodyPr wrap="square" rtlCol="0">
            <a:spAutoFit/>
          </a:bodyPr>
          <a:lstStyle/>
          <a:p>
            <a:r>
              <a:rPr lang="en-GB" sz="1200" b="1" dirty="0"/>
              <a:t>Top Event</a:t>
            </a:r>
          </a:p>
          <a:p>
            <a:r>
              <a:rPr lang="en-GB" sz="1200" dirty="0"/>
              <a:t>Loss of situational awareness</a:t>
            </a:r>
          </a:p>
        </p:txBody>
      </p:sp>
      <p:sp>
        <p:nvSpPr>
          <p:cNvPr id="134" name="TextBox 133">
            <a:extLst>
              <a:ext uri="{FF2B5EF4-FFF2-40B4-BE49-F238E27FC236}">
                <a16:creationId xmlns:a16="http://schemas.microsoft.com/office/drawing/2014/main" id="{E42EAB40-4785-4837-8D5C-9A82D58AA15E}"/>
              </a:ext>
            </a:extLst>
          </p:cNvPr>
          <p:cNvSpPr txBox="1"/>
          <p:nvPr/>
        </p:nvSpPr>
        <p:spPr>
          <a:xfrm>
            <a:off x="51022" y="2269321"/>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35" name="TextBox 134">
            <a:extLst>
              <a:ext uri="{FF2B5EF4-FFF2-40B4-BE49-F238E27FC236}">
                <a16:creationId xmlns:a16="http://schemas.microsoft.com/office/drawing/2014/main" id="{F5534EFB-E369-46F4-BB1C-8835A773DC1B}"/>
              </a:ext>
            </a:extLst>
          </p:cNvPr>
          <p:cNvSpPr txBox="1"/>
          <p:nvPr/>
        </p:nvSpPr>
        <p:spPr>
          <a:xfrm>
            <a:off x="7615465" y="2503925"/>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43" name="TextBox 142">
            <a:extLst>
              <a:ext uri="{FF2B5EF4-FFF2-40B4-BE49-F238E27FC236}">
                <a16:creationId xmlns:a16="http://schemas.microsoft.com/office/drawing/2014/main" id="{458D9EB1-577A-446B-B5FB-76C436967634}"/>
              </a:ext>
            </a:extLst>
          </p:cNvPr>
          <p:cNvSpPr txBox="1"/>
          <p:nvPr/>
        </p:nvSpPr>
        <p:spPr>
          <a:xfrm>
            <a:off x="10956072" y="2924944"/>
            <a:ext cx="1235929" cy="923330"/>
          </a:xfrm>
          <a:prstGeom prst="rect">
            <a:avLst/>
          </a:prstGeom>
          <a:noFill/>
          <a:ln>
            <a:solidFill>
              <a:schemeClr val="tx1"/>
            </a:solidFill>
          </a:ln>
        </p:spPr>
        <p:txBody>
          <a:bodyPr wrap="square" rtlCol="0">
            <a:spAutoFit/>
          </a:bodyPr>
          <a:lstStyle/>
          <a:p>
            <a:r>
              <a:rPr lang="en-GB" sz="1200" b="1" dirty="0"/>
              <a:t>Consequence</a:t>
            </a:r>
          </a:p>
          <a:p>
            <a:r>
              <a:rPr lang="en-GB" sz="1200" dirty="0"/>
              <a:t>Link to ADH Bow Tie</a:t>
            </a:r>
          </a:p>
          <a:p>
            <a:endParaRPr lang="en-GB" dirty="0"/>
          </a:p>
        </p:txBody>
      </p:sp>
      <p:sp>
        <p:nvSpPr>
          <p:cNvPr id="144" name="TextBox 143">
            <a:extLst>
              <a:ext uri="{FF2B5EF4-FFF2-40B4-BE49-F238E27FC236}">
                <a16:creationId xmlns:a16="http://schemas.microsoft.com/office/drawing/2014/main" id="{A9825D23-3C41-421B-AC0D-D0E9E2AF06EF}"/>
              </a:ext>
            </a:extLst>
          </p:cNvPr>
          <p:cNvSpPr txBox="1"/>
          <p:nvPr/>
        </p:nvSpPr>
        <p:spPr>
          <a:xfrm>
            <a:off x="51022" y="3007985"/>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45" name="TextBox 144">
            <a:extLst>
              <a:ext uri="{FF2B5EF4-FFF2-40B4-BE49-F238E27FC236}">
                <a16:creationId xmlns:a16="http://schemas.microsoft.com/office/drawing/2014/main" id="{95752C3F-28FA-4343-BCBB-42CFE2BDD183}"/>
              </a:ext>
            </a:extLst>
          </p:cNvPr>
          <p:cNvSpPr txBox="1"/>
          <p:nvPr/>
        </p:nvSpPr>
        <p:spPr>
          <a:xfrm>
            <a:off x="9271216" y="1020366"/>
            <a:ext cx="935167" cy="646331"/>
          </a:xfrm>
          <a:prstGeom prst="rect">
            <a:avLst/>
          </a:prstGeom>
          <a:noFill/>
          <a:ln>
            <a:solidFill>
              <a:schemeClr val="tx1"/>
            </a:solidFill>
          </a:ln>
        </p:spPr>
        <p:txBody>
          <a:bodyPr wrap="square" rtlCol="0">
            <a:spAutoFit/>
          </a:bodyPr>
          <a:lstStyle/>
          <a:p>
            <a:r>
              <a:rPr lang="en-GB" sz="1200" b="1" dirty="0"/>
              <a:t>Hazard</a:t>
            </a:r>
            <a:endParaRPr lang="en-GB" sz="1200" dirty="0"/>
          </a:p>
          <a:p>
            <a:r>
              <a:rPr lang="en-GB" sz="1200" dirty="0"/>
              <a:t>Aircraft OPs</a:t>
            </a:r>
          </a:p>
        </p:txBody>
      </p:sp>
      <p:sp>
        <p:nvSpPr>
          <p:cNvPr id="10" name="Rectangle 9">
            <a:extLst>
              <a:ext uri="{FF2B5EF4-FFF2-40B4-BE49-F238E27FC236}">
                <a16:creationId xmlns:a16="http://schemas.microsoft.com/office/drawing/2014/main" id="{7FB4308C-EB69-4B42-9D93-6A8ED8490855}"/>
              </a:ext>
            </a:extLst>
          </p:cNvPr>
          <p:cNvSpPr/>
          <p:nvPr/>
        </p:nvSpPr>
        <p:spPr>
          <a:xfrm>
            <a:off x="9261097" y="1668438"/>
            <a:ext cx="935167" cy="792088"/>
          </a:xfrm>
          <a:prstGeom prst="rect">
            <a:avLst/>
          </a:prstGeom>
          <a:pattFill prst="wdDnDiag">
            <a:fgClr>
              <a:srgbClr val="FFFF00"/>
            </a:fgClr>
            <a:bgClr>
              <a:srgbClr val="002060"/>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TextBox 147">
            <a:extLst>
              <a:ext uri="{FF2B5EF4-FFF2-40B4-BE49-F238E27FC236}">
                <a16:creationId xmlns:a16="http://schemas.microsoft.com/office/drawing/2014/main" id="{9352DE11-77A5-401D-BDB4-454EAF39C097}"/>
              </a:ext>
            </a:extLst>
          </p:cNvPr>
          <p:cNvSpPr txBox="1"/>
          <p:nvPr/>
        </p:nvSpPr>
        <p:spPr>
          <a:xfrm>
            <a:off x="6262057" y="2503925"/>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50" name="TextBox 149">
            <a:extLst>
              <a:ext uri="{FF2B5EF4-FFF2-40B4-BE49-F238E27FC236}">
                <a16:creationId xmlns:a16="http://schemas.microsoft.com/office/drawing/2014/main" id="{50DF5F7C-D27B-46EE-80D7-66C8464E3841}"/>
              </a:ext>
            </a:extLst>
          </p:cNvPr>
          <p:cNvSpPr txBox="1"/>
          <p:nvPr/>
        </p:nvSpPr>
        <p:spPr>
          <a:xfrm>
            <a:off x="4849945" y="2503925"/>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51" name="TextBox 150">
            <a:extLst>
              <a:ext uri="{FF2B5EF4-FFF2-40B4-BE49-F238E27FC236}">
                <a16:creationId xmlns:a16="http://schemas.microsoft.com/office/drawing/2014/main" id="{08A85720-8360-4828-8C9C-CA2A1627C02C}"/>
              </a:ext>
            </a:extLst>
          </p:cNvPr>
          <p:cNvSpPr txBox="1"/>
          <p:nvPr/>
        </p:nvSpPr>
        <p:spPr>
          <a:xfrm>
            <a:off x="3417352" y="2498969"/>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53" name="TextBox 152">
            <a:extLst>
              <a:ext uri="{FF2B5EF4-FFF2-40B4-BE49-F238E27FC236}">
                <a16:creationId xmlns:a16="http://schemas.microsoft.com/office/drawing/2014/main" id="{C9FF20F3-D3E2-4754-A05D-57EA3D4BF994}"/>
              </a:ext>
            </a:extLst>
          </p:cNvPr>
          <p:cNvSpPr txBox="1"/>
          <p:nvPr/>
        </p:nvSpPr>
        <p:spPr>
          <a:xfrm>
            <a:off x="1984759" y="2492896"/>
            <a:ext cx="1080000" cy="246221"/>
          </a:xfrm>
          <a:prstGeom prst="rect">
            <a:avLst/>
          </a:prstGeom>
          <a:noFill/>
          <a:ln>
            <a:solidFill>
              <a:schemeClr val="tx1"/>
            </a:solidFill>
          </a:ln>
        </p:spPr>
        <p:txBody>
          <a:bodyPr wrap="square" rtlCol="0">
            <a:spAutoFit/>
          </a:bodyPr>
          <a:lstStyle/>
          <a:p>
            <a:r>
              <a:rPr lang="en-GB" sz="1000" dirty="0"/>
              <a:t>Design</a:t>
            </a:r>
          </a:p>
        </p:txBody>
      </p:sp>
      <p:sp>
        <p:nvSpPr>
          <p:cNvPr id="154" name="TextBox 153">
            <a:extLst>
              <a:ext uri="{FF2B5EF4-FFF2-40B4-BE49-F238E27FC236}">
                <a16:creationId xmlns:a16="http://schemas.microsoft.com/office/drawing/2014/main" id="{6D8D3939-ADE3-45DF-834A-88B16C0CC0B0}"/>
              </a:ext>
            </a:extLst>
          </p:cNvPr>
          <p:cNvSpPr txBox="1"/>
          <p:nvPr/>
        </p:nvSpPr>
        <p:spPr>
          <a:xfrm>
            <a:off x="8968873" y="3724289"/>
            <a:ext cx="1519615" cy="276999"/>
          </a:xfrm>
          <a:prstGeom prst="rect">
            <a:avLst/>
          </a:prstGeom>
          <a:noFill/>
          <a:ln>
            <a:solidFill>
              <a:schemeClr val="tx1"/>
            </a:solidFill>
          </a:ln>
        </p:spPr>
        <p:txBody>
          <a:bodyPr wrap="square" rtlCol="0">
            <a:spAutoFit/>
          </a:bodyPr>
          <a:lstStyle/>
          <a:p>
            <a:r>
              <a:rPr lang="en-GB" sz="1200" dirty="0"/>
              <a:t>Probability</a:t>
            </a:r>
          </a:p>
        </p:txBody>
      </p:sp>
      <p:cxnSp>
        <p:nvCxnSpPr>
          <p:cNvPr id="12" name="Straight Arrow Connector 11">
            <a:extLst>
              <a:ext uri="{FF2B5EF4-FFF2-40B4-BE49-F238E27FC236}">
                <a16:creationId xmlns:a16="http://schemas.microsoft.com/office/drawing/2014/main" id="{0C986FD1-17BD-4892-9382-94951DEDB812}"/>
              </a:ext>
            </a:extLst>
          </p:cNvPr>
          <p:cNvCxnSpPr>
            <a:cxnSpLocks/>
            <a:stCxn id="134" idx="3"/>
            <a:endCxn id="153" idx="1"/>
          </p:cNvCxnSpPr>
          <p:nvPr/>
        </p:nvCxnSpPr>
        <p:spPr>
          <a:xfrm flipV="1">
            <a:off x="1742282" y="2616007"/>
            <a:ext cx="242477" cy="226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BF08E6-BE35-41AF-BE95-3AE866EF27F9}"/>
              </a:ext>
            </a:extLst>
          </p:cNvPr>
          <p:cNvCxnSpPr>
            <a:stCxn id="153" idx="3"/>
            <a:endCxn id="151" idx="1"/>
          </p:cNvCxnSpPr>
          <p:nvPr/>
        </p:nvCxnSpPr>
        <p:spPr>
          <a:xfrm>
            <a:off x="3064759" y="2616007"/>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303D81-8463-4287-8C02-FAC48355895D}"/>
              </a:ext>
            </a:extLst>
          </p:cNvPr>
          <p:cNvCxnSpPr>
            <a:stCxn id="151" idx="3"/>
            <a:endCxn id="150" idx="1"/>
          </p:cNvCxnSpPr>
          <p:nvPr/>
        </p:nvCxnSpPr>
        <p:spPr>
          <a:xfrm>
            <a:off x="4497352" y="2622080"/>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76E81CE-4FF5-4E0A-995C-964BA96A8EC7}"/>
              </a:ext>
            </a:extLst>
          </p:cNvPr>
          <p:cNvCxnSpPr>
            <a:cxnSpLocks/>
            <a:stCxn id="150" idx="3"/>
            <a:endCxn id="148" idx="1"/>
          </p:cNvCxnSpPr>
          <p:nvPr/>
        </p:nvCxnSpPr>
        <p:spPr>
          <a:xfrm>
            <a:off x="5929945" y="2627036"/>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CA1E5F1-E1F2-4976-9EE2-56AC3CF63F74}"/>
              </a:ext>
            </a:extLst>
          </p:cNvPr>
          <p:cNvCxnSpPr>
            <a:stCxn id="148" idx="3"/>
            <a:endCxn id="135" idx="1"/>
          </p:cNvCxnSpPr>
          <p:nvPr/>
        </p:nvCxnSpPr>
        <p:spPr>
          <a:xfrm>
            <a:off x="7342057" y="2627036"/>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6EAE29DF-8DD8-4720-B2A1-AFC659A1E315}"/>
              </a:ext>
            </a:extLst>
          </p:cNvPr>
          <p:cNvCxnSpPr>
            <a:cxnSpLocks/>
            <a:stCxn id="135" idx="3"/>
            <a:endCxn id="124" idx="1"/>
          </p:cNvCxnSpPr>
          <p:nvPr/>
        </p:nvCxnSpPr>
        <p:spPr>
          <a:xfrm>
            <a:off x="8695465" y="2627036"/>
            <a:ext cx="273408" cy="766831"/>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56" name="TextBox 155">
            <a:extLst>
              <a:ext uri="{FF2B5EF4-FFF2-40B4-BE49-F238E27FC236}">
                <a16:creationId xmlns:a16="http://schemas.microsoft.com/office/drawing/2014/main" id="{B6D960B5-8A23-4F7F-9C28-CFDA7E830111}"/>
              </a:ext>
            </a:extLst>
          </p:cNvPr>
          <p:cNvSpPr txBox="1"/>
          <p:nvPr/>
        </p:nvSpPr>
        <p:spPr>
          <a:xfrm>
            <a:off x="51022" y="3971362"/>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58" name="TextBox 157">
            <a:extLst>
              <a:ext uri="{FF2B5EF4-FFF2-40B4-BE49-F238E27FC236}">
                <a16:creationId xmlns:a16="http://schemas.microsoft.com/office/drawing/2014/main" id="{CF16E8DC-18DD-48F3-B78A-468CA7961A0E}"/>
              </a:ext>
            </a:extLst>
          </p:cNvPr>
          <p:cNvSpPr txBox="1"/>
          <p:nvPr/>
        </p:nvSpPr>
        <p:spPr>
          <a:xfrm>
            <a:off x="7615465" y="4232117"/>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59" name="TextBox 158">
            <a:extLst>
              <a:ext uri="{FF2B5EF4-FFF2-40B4-BE49-F238E27FC236}">
                <a16:creationId xmlns:a16="http://schemas.microsoft.com/office/drawing/2014/main" id="{85AC45B5-E3CF-40E3-854F-60205B038FF9}"/>
              </a:ext>
            </a:extLst>
          </p:cNvPr>
          <p:cNvSpPr txBox="1"/>
          <p:nvPr/>
        </p:nvSpPr>
        <p:spPr>
          <a:xfrm>
            <a:off x="51022" y="4710026"/>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60" name="TextBox 159">
            <a:extLst>
              <a:ext uri="{FF2B5EF4-FFF2-40B4-BE49-F238E27FC236}">
                <a16:creationId xmlns:a16="http://schemas.microsoft.com/office/drawing/2014/main" id="{B0DD045E-C465-47E4-92E4-4454DE7B9327}"/>
              </a:ext>
            </a:extLst>
          </p:cNvPr>
          <p:cNvSpPr txBox="1"/>
          <p:nvPr/>
        </p:nvSpPr>
        <p:spPr>
          <a:xfrm>
            <a:off x="6262057" y="4232117"/>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61" name="TextBox 160">
            <a:extLst>
              <a:ext uri="{FF2B5EF4-FFF2-40B4-BE49-F238E27FC236}">
                <a16:creationId xmlns:a16="http://schemas.microsoft.com/office/drawing/2014/main" id="{91B830BC-8BAE-40B0-A082-E5980EA953A3}"/>
              </a:ext>
            </a:extLst>
          </p:cNvPr>
          <p:cNvSpPr txBox="1"/>
          <p:nvPr/>
        </p:nvSpPr>
        <p:spPr>
          <a:xfrm>
            <a:off x="4849945" y="4232117"/>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62" name="TextBox 161">
            <a:extLst>
              <a:ext uri="{FF2B5EF4-FFF2-40B4-BE49-F238E27FC236}">
                <a16:creationId xmlns:a16="http://schemas.microsoft.com/office/drawing/2014/main" id="{931A9C41-E932-4704-8C38-C0CAA59D1780}"/>
              </a:ext>
            </a:extLst>
          </p:cNvPr>
          <p:cNvSpPr txBox="1"/>
          <p:nvPr/>
        </p:nvSpPr>
        <p:spPr>
          <a:xfrm>
            <a:off x="3417352" y="4227161"/>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71" name="TextBox 170">
            <a:extLst>
              <a:ext uri="{FF2B5EF4-FFF2-40B4-BE49-F238E27FC236}">
                <a16:creationId xmlns:a16="http://schemas.microsoft.com/office/drawing/2014/main" id="{C3A8E9F0-A6D2-4561-9A03-330110896E4E}"/>
              </a:ext>
            </a:extLst>
          </p:cNvPr>
          <p:cNvSpPr txBox="1"/>
          <p:nvPr/>
        </p:nvSpPr>
        <p:spPr>
          <a:xfrm>
            <a:off x="1984759" y="4221088"/>
            <a:ext cx="1080000" cy="246221"/>
          </a:xfrm>
          <a:prstGeom prst="rect">
            <a:avLst/>
          </a:prstGeom>
          <a:noFill/>
          <a:ln>
            <a:solidFill>
              <a:schemeClr val="tx1"/>
            </a:solidFill>
          </a:ln>
        </p:spPr>
        <p:txBody>
          <a:bodyPr wrap="square" rtlCol="0">
            <a:spAutoFit/>
          </a:bodyPr>
          <a:lstStyle/>
          <a:p>
            <a:r>
              <a:rPr lang="en-GB" sz="1000" dirty="0"/>
              <a:t>Design</a:t>
            </a:r>
          </a:p>
        </p:txBody>
      </p:sp>
      <p:cxnSp>
        <p:nvCxnSpPr>
          <p:cNvPr id="172" name="Straight Arrow Connector 171">
            <a:extLst>
              <a:ext uri="{FF2B5EF4-FFF2-40B4-BE49-F238E27FC236}">
                <a16:creationId xmlns:a16="http://schemas.microsoft.com/office/drawing/2014/main" id="{F537A573-4455-4BEB-90B4-71AAEECC5C94}"/>
              </a:ext>
            </a:extLst>
          </p:cNvPr>
          <p:cNvCxnSpPr>
            <a:stCxn id="156" idx="3"/>
            <a:endCxn id="171" idx="1"/>
          </p:cNvCxnSpPr>
          <p:nvPr/>
        </p:nvCxnSpPr>
        <p:spPr>
          <a:xfrm>
            <a:off x="1742282" y="4340694"/>
            <a:ext cx="242477" cy="35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7A63C5B9-9133-403A-AE19-FA5BC1FE028E}"/>
              </a:ext>
            </a:extLst>
          </p:cNvPr>
          <p:cNvCxnSpPr>
            <a:stCxn id="171" idx="3"/>
            <a:endCxn id="162" idx="1"/>
          </p:cNvCxnSpPr>
          <p:nvPr/>
        </p:nvCxnSpPr>
        <p:spPr>
          <a:xfrm>
            <a:off x="3064759" y="4344199"/>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3FF83460-892D-49AF-87DF-AC862736EE59}"/>
              </a:ext>
            </a:extLst>
          </p:cNvPr>
          <p:cNvCxnSpPr>
            <a:stCxn id="162" idx="3"/>
            <a:endCxn id="161" idx="1"/>
          </p:cNvCxnSpPr>
          <p:nvPr/>
        </p:nvCxnSpPr>
        <p:spPr>
          <a:xfrm>
            <a:off x="4497352" y="4350272"/>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09472348-FE9B-4493-8FD1-A5CBD33831CC}"/>
              </a:ext>
            </a:extLst>
          </p:cNvPr>
          <p:cNvCxnSpPr>
            <a:cxnSpLocks/>
            <a:stCxn id="161" idx="3"/>
            <a:endCxn id="160" idx="1"/>
          </p:cNvCxnSpPr>
          <p:nvPr/>
        </p:nvCxnSpPr>
        <p:spPr>
          <a:xfrm>
            <a:off x="5929945" y="4355228"/>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6" name="Straight Arrow Connector 175">
            <a:extLst>
              <a:ext uri="{FF2B5EF4-FFF2-40B4-BE49-F238E27FC236}">
                <a16:creationId xmlns:a16="http://schemas.microsoft.com/office/drawing/2014/main" id="{625E1BC6-7487-4FBD-9BCB-E5D825D927F8}"/>
              </a:ext>
            </a:extLst>
          </p:cNvPr>
          <p:cNvCxnSpPr>
            <a:stCxn id="160" idx="3"/>
            <a:endCxn id="158" idx="1"/>
          </p:cNvCxnSpPr>
          <p:nvPr/>
        </p:nvCxnSpPr>
        <p:spPr>
          <a:xfrm>
            <a:off x="7342057" y="4355228"/>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0C7108DF-4780-4B71-AE57-0C3F8F47868E}"/>
              </a:ext>
            </a:extLst>
          </p:cNvPr>
          <p:cNvCxnSpPr>
            <a:cxnSpLocks/>
            <a:stCxn id="158" idx="3"/>
            <a:endCxn id="124" idx="1"/>
          </p:cNvCxnSpPr>
          <p:nvPr/>
        </p:nvCxnSpPr>
        <p:spPr>
          <a:xfrm flipV="1">
            <a:off x="8695465" y="3393867"/>
            <a:ext cx="273408" cy="961361"/>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F6845E3-9BF2-42B2-84EC-EDB91F40D785}"/>
              </a:ext>
            </a:extLst>
          </p:cNvPr>
          <p:cNvSpPr txBox="1"/>
          <p:nvPr/>
        </p:nvSpPr>
        <p:spPr>
          <a:xfrm>
            <a:off x="-1464840" y="2314540"/>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3" name="TextBox 42">
            <a:extLst>
              <a:ext uri="{FF2B5EF4-FFF2-40B4-BE49-F238E27FC236}">
                <a16:creationId xmlns:a16="http://schemas.microsoft.com/office/drawing/2014/main" id="{1E191178-33D7-4121-A16C-90593CCF9DA7}"/>
              </a:ext>
            </a:extLst>
          </p:cNvPr>
          <p:cNvSpPr txBox="1"/>
          <p:nvPr/>
        </p:nvSpPr>
        <p:spPr>
          <a:xfrm>
            <a:off x="-1464720" y="2708920"/>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4" name="TextBox 43">
            <a:extLst>
              <a:ext uri="{FF2B5EF4-FFF2-40B4-BE49-F238E27FC236}">
                <a16:creationId xmlns:a16="http://schemas.microsoft.com/office/drawing/2014/main" id="{D368972B-4286-4D85-B23F-E8EA69C264CF}"/>
              </a:ext>
            </a:extLst>
          </p:cNvPr>
          <p:cNvSpPr txBox="1"/>
          <p:nvPr/>
        </p:nvSpPr>
        <p:spPr>
          <a:xfrm>
            <a:off x="-1464840" y="3110771"/>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5" name="TextBox 44">
            <a:extLst>
              <a:ext uri="{FF2B5EF4-FFF2-40B4-BE49-F238E27FC236}">
                <a16:creationId xmlns:a16="http://schemas.microsoft.com/office/drawing/2014/main" id="{2D24603E-27D7-44DF-8B0D-DC169A793AAC}"/>
              </a:ext>
            </a:extLst>
          </p:cNvPr>
          <p:cNvSpPr txBox="1"/>
          <p:nvPr/>
        </p:nvSpPr>
        <p:spPr>
          <a:xfrm>
            <a:off x="-1464840" y="3501009"/>
            <a:ext cx="1080000" cy="246221"/>
          </a:xfrm>
          <a:prstGeom prst="rect">
            <a:avLst/>
          </a:prstGeom>
          <a:noFill/>
          <a:ln>
            <a:solidFill>
              <a:schemeClr val="tx1"/>
            </a:solidFill>
          </a:ln>
        </p:spPr>
        <p:txBody>
          <a:bodyPr wrap="square" rtlCol="0">
            <a:spAutoFit/>
          </a:bodyPr>
          <a:lstStyle/>
          <a:p>
            <a:r>
              <a:rPr lang="en-GB" sz="1000" dirty="0"/>
              <a:t>Control </a:t>
            </a:r>
          </a:p>
        </p:txBody>
      </p:sp>
      <p:cxnSp>
        <p:nvCxnSpPr>
          <p:cNvPr id="7" name="Straight Arrow Connector 6">
            <a:extLst>
              <a:ext uri="{FF2B5EF4-FFF2-40B4-BE49-F238E27FC236}">
                <a16:creationId xmlns:a16="http://schemas.microsoft.com/office/drawing/2014/main" id="{4CBF2114-E16A-4BCE-83FE-5146645270F7}"/>
              </a:ext>
            </a:extLst>
          </p:cNvPr>
          <p:cNvCxnSpPr>
            <a:cxnSpLocks/>
            <a:stCxn id="124" idx="3"/>
            <a:endCxn id="143" idx="1"/>
          </p:cNvCxnSpPr>
          <p:nvPr/>
        </p:nvCxnSpPr>
        <p:spPr>
          <a:xfrm flipV="1">
            <a:off x="10488488" y="3386609"/>
            <a:ext cx="467584" cy="72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218D5F-3FB6-49DB-BFAA-BF8A9DE8550A}"/>
              </a:ext>
            </a:extLst>
          </p:cNvPr>
          <p:cNvCxnSpPr>
            <a:cxnSpLocks/>
            <a:stCxn id="10" idx="2"/>
            <a:endCxn id="124" idx="0"/>
          </p:cNvCxnSpPr>
          <p:nvPr/>
        </p:nvCxnSpPr>
        <p:spPr>
          <a:xfrm>
            <a:off x="9728681" y="2460526"/>
            <a:ext cx="0" cy="610175"/>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AD71DE4-5736-4B05-B808-4BBB5AFA4635}"/>
              </a:ext>
            </a:extLst>
          </p:cNvPr>
          <p:cNvSpPr txBox="1"/>
          <p:nvPr/>
        </p:nvSpPr>
        <p:spPr>
          <a:xfrm>
            <a:off x="-1451792" y="6309320"/>
            <a:ext cx="1080000" cy="400110"/>
          </a:xfrm>
          <a:prstGeom prst="rect">
            <a:avLst/>
          </a:prstGeom>
          <a:solidFill>
            <a:srgbClr val="FFFF00"/>
          </a:solidFill>
          <a:ln>
            <a:solidFill>
              <a:schemeClr val="tx1"/>
            </a:solidFill>
          </a:ln>
        </p:spPr>
        <p:txBody>
          <a:bodyPr wrap="square" rtlCol="0">
            <a:spAutoFit/>
          </a:bodyPr>
          <a:lstStyle/>
          <a:p>
            <a:r>
              <a:rPr lang="en-GB" sz="1000" dirty="0"/>
              <a:t>Escalation Factor </a:t>
            </a:r>
          </a:p>
        </p:txBody>
      </p:sp>
      <p:cxnSp>
        <p:nvCxnSpPr>
          <p:cNvPr id="49" name="Connector: Curved 48">
            <a:extLst>
              <a:ext uri="{FF2B5EF4-FFF2-40B4-BE49-F238E27FC236}">
                <a16:creationId xmlns:a16="http://schemas.microsoft.com/office/drawing/2014/main" id="{DE8CA580-253F-44C7-AB5A-4740296619F3}"/>
              </a:ext>
            </a:extLst>
          </p:cNvPr>
          <p:cNvCxnSpPr/>
          <p:nvPr/>
        </p:nvCxnSpPr>
        <p:spPr>
          <a:xfrm rot="5400000" flipH="1" flipV="1">
            <a:off x="-430664" y="6162351"/>
            <a:ext cx="405897" cy="288152"/>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7">
            <a:extLst>
              <a:ext uri="{FF2B5EF4-FFF2-40B4-BE49-F238E27FC236}">
                <a16:creationId xmlns:a16="http://schemas.microsoft.com/office/drawing/2014/main" id="{11EFF759-7D5A-453C-9233-F38B2EBDD60D}"/>
              </a:ext>
            </a:extLst>
          </p:cNvPr>
          <p:cNvSpPr>
            <a:spLocks noGrp="1" noChangeArrowheads="1"/>
          </p:cNvSpPr>
          <p:nvPr>
            <p:ph type="title"/>
          </p:nvPr>
        </p:nvSpPr>
        <p:spPr>
          <a:xfrm>
            <a:off x="334433" y="549275"/>
            <a:ext cx="11042651" cy="647700"/>
          </a:xfrm>
          <a:noFill/>
        </p:spPr>
        <p:txBody>
          <a:bodyPr/>
          <a:lstStyle/>
          <a:p>
            <a:pPr eaLnBrk="1" hangingPunct="1"/>
            <a:r>
              <a:rPr lang="en-GB" dirty="0"/>
              <a:t>EFT: </a:t>
            </a:r>
            <a:r>
              <a:rPr lang="en-GB" dirty="0" err="1"/>
              <a:t>BowTie</a:t>
            </a:r>
            <a:r>
              <a:rPr lang="en-GB" dirty="0"/>
              <a:t> Template</a:t>
            </a:r>
          </a:p>
        </p:txBody>
      </p:sp>
    </p:spTree>
    <p:extLst>
      <p:ext uri="{BB962C8B-B14F-4D97-AF65-F5344CB8AC3E}">
        <p14:creationId xmlns:p14="http://schemas.microsoft.com/office/powerpoint/2010/main" val="601507487"/>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body" idx="1"/>
          </p:nvPr>
        </p:nvSpPr>
        <p:spPr>
          <a:xfrm>
            <a:off x="371364" y="1204463"/>
            <a:ext cx="11449272" cy="4854221"/>
          </a:xfrm>
        </p:spPr>
        <p:txBody>
          <a:bodyPr/>
          <a:lstStyle/>
          <a:p>
            <a:pPr marL="0" indent="0" eaLnBrk="1" hangingPunct="1">
              <a:buNone/>
            </a:pPr>
            <a:endParaRPr lang="en-US" sz="1400" dirty="0"/>
          </a:p>
          <a:p>
            <a:pPr marL="0" indent="0" eaLnBrk="1" hangingPunct="1">
              <a:buNone/>
            </a:pPr>
            <a:r>
              <a:rPr lang="en-US" sz="1800" dirty="0"/>
              <a:t>You are required to determine and communicate the Equipment Contribution to Risk to Life (</a:t>
            </a:r>
            <a:r>
              <a:rPr lang="en-US" sz="1800" dirty="0" err="1"/>
              <a:t>ECtRtL</a:t>
            </a:r>
            <a:r>
              <a:rPr lang="en-US" sz="1800" dirty="0"/>
              <a:t>) by applying ASPIRE Process 17 to the AAR Wing Pod. To help you achieve this:</a:t>
            </a:r>
          </a:p>
          <a:p>
            <a:pPr marL="0" indent="0" eaLnBrk="1" hangingPunct="1">
              <a:buNone/>
            </a:pPr>
            <a:endParaRPr lang="en-US" sz="1800" dirty="0"/>
          </a:p>
          <a:p>
            <a:pPr eaLnBrk="1" hangingPunct="1">
              <a:buFont typeface="+mj-lt"/>
              <a:buAutoNum type="arabicPeriod"/>
            </a:pPr>
            <a:r>
              <a:rPr lang="en-US" sz="1800" dirty="0"/>
              <a:t>Determine which EFTs apply to the AAR Wing Pod by considering the EFT taxonomy (see slide 3)</a:t>
            </a:r>
          </a:p>
          <a:p>
            <a:pPr lvl="1" eaLnBrk="1" hangingPunct="1">
              <a:buFont typeface="+mj-lt"/>
              <a:buAutoNum type="arabicPeriod"/>
            </a:pPr>
            <a:r>
              <a:rPr lang="en-US" sz="1400" dirty="0"/>
              <a:t>To help you determine applicability, consider the outputs of the other workshop sessions – identified hazards, including design shortcomings, can be considered Equipment Threats</a:t>
            </a:r>
          </a:p>
          <a:p>
            <a:pPr eaLnBrk="1" hangingPunct="1">
              <a:buFont typeface="+mj-lt"/>
              <a:buAutoNum type="arabicPeriod"/>
            </a:pPr>
            <a:endParaRPr lang="en-US" sz="1800" dirty="0"/>
          </a:p>
          <a:p>
            <a:pPr eaLnBrk="1" hangingPunct="1">
              <a:buFont typeface="+mj-lt"/>
              <a:buAutoNum type="arabicPeriod"/>
            </a:pPr>
            <a:r>
              <a:rPr lang="en-US" sz="1800" dirty="0"/>
              <a:t>For each EFT, develop an EFT </a:t>
            </a:r>
            <a:r>
              <a:rPr lang="en-US" sz="1800" dirty="0" err="1"/>
              <a:t>BowTie</a:t>
            </a:r>
            <a:r>
              <a:rPr lang="en-US" sz="1800" dirty="0"/>
              <a:t> using the prepared template on Slide 4</a:t>
            </a:r>
          </a:p>
          <a:p>
            <a:pPr lvl="1" eaLnBrk="1" hangingPunct="1">
              <a:buFont typeface="+mj-lt"/>
              <a:buAutoNum type="arabicPeriod"/>
            </a:pPr>
            <a:r>
              <a:rPr lang="en-US" sz="1400" dirty="0"/>
              <a:t>Identify the Equipment Threats</a:t>
            </a:r>
          </a:p>
          <a:p>
            <a:pPr lvl="1" eaLnBrk="1" hangingPunct="1">
              <a:buFont typeface="+mj-lt"/>
              <a:buAutoNum type="arabicPeriod"/>
            </a:pPr>
            <a:r>
              <a:rPr lang="en-US" sz="1400" dirty="0"/>
              <a:t>Consider what measures are in place supporting each Barrier and stack them under the Barrier (Slide 5 provides examples from the Process 17 Barrier Taxonomy)</a:t>
            </a:r>
          </a:p>
          <a:p>
            <a:pPr lvl="1" eaLnBrk="1" hangingPunct="1">
              <a:buFont typeface="+mj-lt"/>
              <a:buAutoNum type="arabicPeriod"/>
            </a:pPr>
            <a:r>
              <a:rPr lang="en-US" sz="1400" dirty="0"/>
              <a:t>Assign an effectiveness value to each Barrier (apply </a:t>
            </a:r>
            <a:r>
              <a:rPr lang="en-US" sz="1400" dirty="0" err="1"/>
              <a:t>colour</a:t>
            </a:r>
            <a:r>
              <a:rPr lang="en-US" sz="1400" dirty="0"/>
              <a:t> shading to the Barrier) based on your overall assessment of the Barrier in relation to the EFT (Slide 6 provides the Process 17 Barrier Effectiveness Criteria)</a:t>
            </a:r>
          </a:p>
          <a:p>
            <a:pPr lvl="1" eaLnBrk="1" hangingPunct="1">
              <a:buFont typeface="+mj-lt"/>
              <a:buAutoNum type="arabicPeriod"/>
            </a:pPr>
            <a:r>
              <a:rPr lang="en-US" sz="1400" dirty="0"/>
              <a:t>Identify any Escalation Factors (e.g. design shortcomings), tag them to the relevant barrier and include any further barriers to the Escalation Factor (i.e. what is being done about the concern). Remember to assign Barrier effectiveness to these Barriers too.</a:t>
            </a:r>
          </a:p>
          <a:p>
            <a:pPr lvl="1" eaLnBrk="1" hangingPunct="1">
              <a:buFont typeface="+mj-lt"/>
              <a:buAutoNum type="arabicPeriod"/>
            </a:pPr>
            <a:r>
              <a:rPr lang="en-US" sz="1400" dirty="0"/>
              <a:t>Determine the likelihood of each Equipment Threat based on the Barrier picture presented and using the RA120 Likelihood categories provided in Slide 7</a:t>
            </a:r>
          </a:p>
          <a:p>
            <a:pPr lvl="1" eaLnBrk="1" hangingPunct="1">
              <a:buFont typeface="+mj-lt"/>
              <a:buAutoNum type="arabicPeriod"/>
            </a:pPr>
            <a:r>
              <a:rPr lang="en-US" sz="1400" dirty="0"/>
              <a:t>Similarly, assign the likelihood of the EFT based on the </a:t>
            </a:r>
            <a:r>
              <a:rPr lang="en-US" sz="1400" dirty="0" err="1"/>
              <a:t>BowTie</a:t>
            </a:r>
            <a:r>
              <a:rPr lang="en-US" sz="1400" dirty="0"/>
              <a:t> picture presented and using the RA120 Likelihood categories provided in Slide 7</a:t>
            </a:r>
          </a:p>
          <a:p>
            <a:pPr marL="0" indent="0" eaLnBrk="1" hangingPunct="1">
              <a:buNone/>
            </a:pPr>
            <a:endParaRPr lang="en-US" sz="1400" dirty="0"/>
          </a:p>
        </p:txBody>
      </p:sp>
      <p:sp>
        <p:nvSpPr>
          <p:cNvPr id="4099" name="Rectangle 7"/>
          <p:cNvSpPr>
            <a:spLocks noGrp="1" noChangeArrowheads="1"/>
          </p:cNvSpPr>
          <p:nvPr>
            <p:ph type="title"/>
          </p:nvPr>
        </p:nvSpPr>
        <p:spPr>
          <a:noFill/>
        </p:spPr>
        <p:txBody>
          <a:bodyPr/>
          <a:lstStyle/>
          <a:p>
            <a:pPr eaLnBrk="1" hangingPunct="1"/>
            <a:r>
              <a:rPr lang="en-GB" dirty="0"/>
              <a:t>Workshop Objective</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35B58-862E-4B51-8901-30ED8DAF7C12}"/>
              </a:ext>
            </a:extLst>
          </p:cNvPr>
          <p:cNvSpPr>
            <a:spLocks noGrp="1"/>
          </p:cNvSpPr>
          <p:nvPr>
            <p:ph type="title"/>
          </p:nvPr>
        </p:nvSpPr>
        <p:spPr/>
        <p:txBody>
          <a:bodyPr/>
          <a:lstStyle/>
          <a:p>
            <a:r>
              <a:rPr lang="en-GB" dirty="0"/>
              <a:t>ASPIRE - Equipment Functional Threat (EFT) Taxonomy</a:t>
            </a:r>
          </a:p>
        </p:txBody>
      </p:sp>
      <p:sp>
        <p:nvSpPr>
          <p:cNvPr id="3" name="Content Placeholder 1">
            <a:extLst>
              <a:ext uri="{FF2B5EF4-FFF2-40B4-BE49-F238E27FC236}">
                <a16:creationId xmlns:a16="http://schemas.microsoft.com/office/drawing/2014/main" id="{D5EC3036-746A-4349-B90E-E6D26C870374}"/>
              </a:ext>
            </a:extLst>
          </p:cNvPr>
          <p:cNvSpPr txBox="1">
            <a:spLocks/>
          </p:cNvSpPr>
          <p:nvPr/>
        </p:nvSpPr>
        <p:spPr>
          <a:xfrm>
            <a:off x="3442852" y="1775983"/>
            <a:ext cx="3241055" cy="4681115"/>
          </a:xfrm>
          <a:prstGeom prst="rect">
            <a:avLst/>
          </a:prstGeom>
        </p:spPr>
        <p:txBody>
          <a:bodyPr/>
          <a:lst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a:lstStyle>
          <a:p>
            <a:pPr marL="0" indent="0">
              <a:buNone/>
            </a:pPr>
            <a:r>
              <a:rPr lang="en-GB" sz="1200" b="1" kern="0" dirty="0"/>
              <a:t>1. Flight Control</a:t>
            </a:r>
          </a:p>
          <a:p>
            <a:pPr marL="457200" lvl="1" indent="0">
              <a:buNone/>
            </a:pPr>
            <a:r>
              <a:rPr lang="en-GB" sz="1200" kern="0" dirty="0"/>
              <a:t>1.1. Flying Control</a:t>
            </a:r>
          </a:p>
          <a:p>
            <a:pPr marL="457200" lvl="1" indent="0">
              <a:buNone/>
            </a:pPr>
            <a:r>
              <a:rPr lang="en-GB" sz="1200" kern="0" dirty="0"/>
              <a:t>1.2. Flight indications</a:t>
            </a:r>
          </a:p>
          <a:p>
            <a:pPr marL="457200" lvl="1" indent="0">
              <a:buNone/>
            </a:pPr>
            <a:r>
              <a:rPr lang="en-GB" sz="1200" kern="0" dirty="0"/>
              <a:t>1.3. </a:t>
            </a:r>
            <a:r>
              <a:rPr lang="en-GB" sz="1200" kern="0" dirty="0" err="1"/>
              <a:t>CofG</a:t>
            </a:r>
            <a:r>
              <a:rPr lang="en-GB" sz="1200" kern="0" dirty="0"/>
              <a:t> Control</a:t>
            </a:r>
          </a:p>
          <a:p>
            <a:pPr marL="0" indent="0">
              <a:buNone/>
            </a:pPr>
            <a:r>
              <a:rPr lang="en-GB" sz="1200" b="1" kern="0" dirty="0"/>
              <a:t>2. Ground Steering</a:t>
            </a:r>
          </a:p>
          <a:p>
            <a:pPr marL="457200" lvl="1" indent="0">
              <a:buNone/>
            </a:pPr>
            <a:r>
              <a:rPr lang="en-GB" sz="1200" kern="0" dirty="0"/>
              <a:t>2.1. Landing Gear Extension</a:t>
            </a:r>
          </a:p>
          <a:p>
            <a:pPr marL="457200" lvl="1" indent="0">
              <a:buNone/>
            </a:pPr>
            <a:r>
              <a:rPr lang="en-GB" sz="1200" kern="0" dirty="0"/>
              <a:t>2.2. Ground Steering</a:t>
            </a:r>
          </a:p>
          <a:p>
            <a:pPr marL="0" indent="0">
              <a:buNone/>
            </a:pPr>
            <a:r>
              <a:rPr lang="en-GB" sz="1200" b="1" kern="0" dirty="0"/>
              <a:t>3. Engine Control</a:t>
            </a:r>
          </a:p>
          <a:p>
            <a:pPr marL="457200" lvl="1" indent="0">
              <a:buNone/>
            </a:pPr>
            <a:r>
              <a:rPr lang="en-GB" sz="1200" kern="0" dirty="0"/>
              <a:t>3.1. Engine Thrust/Power Control</a:t>
            </a:r>
          </a:p>
          <a:p>
            <a:pPr marL="457200" lvl="1" indent="0">
              <a:buNone/>
            </a:pPr>
            <a:r>
              <a:rPr lang="en-GB" sz="1200" kern="0" dirty="0"/>
              <a:t>3.2. Sustained Engine Operation</a:t>
            </a:r>
          </a:p>
          <a:p>
            <a:pPr marL="0" indent="0">
              <a:buNone/>
            </a:pPr>
            <a:r>
              <a:rPr lang="en-GB" sz="1200" b="1" kern="0" dirty="0"/>
              <a:t>4. Power (Torque) Distribution</a:t>
            </a:r>
          </a:p>
          <a:p>
            <a:pPr marL="457200" lvl="1" indent="0">
              <a:buNone/>
            </a:pPr>
            <a:r>
              <a:rPr lang="en-GB" sz="1200" kern="0" dirty="0"/>
              <a:t>4.1. Power (Torque) Distribution</a:t>
            </a:r>
          </a:p>
          <a:p>
            <a:pPr marL="0" indent="0">
              <a:buNone/>
            </a:pPr>
            <a:r>
              <a:rPr lang="en-GB" sz="1200" b="1" kern="0" dirty="0"/>
              <a:t>5. Ground Deceleration</a:t>
            </a:r>
          </a:p>
          <a:p>
            <a:pPr marL="457200" lvl="1" indent="0">
              <a:buNone/>
            </a:pPr>
            <a:r>
              <a:rPr lang="en-GB" sz="1200" kern="0" dirty="0"/>
              <a:t>5.1. Ground Deceleration</a:t>
            </a:r>
          </a:p>
          <a:p>
            <a:pPr marL="0" indent="0">
              <a:buNone/>
            </a:pPr>
            <a:r>
              <a:rPr lang="en-GB" sz="1200" b="1" kern="0" dirty="0"/>
              <a:t>6. Situational Awareness</a:t>
            </a:r>
          </a:p>
          <a:p>
            <a:pPr marL="457200" lvl="1" indent="0">
              <a:buNone/>
            </a:pPr>
            <a:r>
              <a:rPr lang="en-GB" sz="1200" kern="0" dirty="0"/>
              <a:t>6.1. Altitude Indication</a:t>
            </a:r>
          </a:p>
          <a:p>
            <a:pPr marL="457200" lvl="1" indent="0">
              <a:buNone/>
            </a:pPr>
            <a:r>
              <a:rPr lang="en-GB" sz="1200" kern="0" dirty="0"/>
              <a:t>6.2. Heading Indication</a:t>
            </a:r>
          </a:p>
          <a:p>
            <a:pPr marL="457200" lvl="1" indent="0">
              <a:buNone/>
            </a:pPr>
            <a:r>
              <a:rPr lang="en-GB" sz="1200" kern="0" dirty="0"/>
              <a:t>6.3. Aircrew Visibility</a:t>
            </a:r>
          </a:p>
          <a:p>
            <a:pPr marL="457200" lvl="1" indent="0">
              <a:buNone/>
            </a:pPr>
            <a:r>
              <a:rPr lang="en-GB" sz="1200" kern="0" dirty="0"/>
              <a:t>6.4. Location Information</a:t>
            </a:r>
          </a:p>
          <a:p>
            <a:endParaRPr lang="en-GB" kern="0" dirty="0"/>
          </a:p>
        </p:txBody>
      </p:sp>
      <p:sp>
        <p:nvSpPr>
          <p:cNvPr id="4" name="Content Placeholder 1">
            <a:extLst>
              <a:ext uri="{FF2B5EF4-FFF2-40B4-BE49-F238E27FC236}">
                <a16:creationId xmlns:a16="http://schemas.microsoft.com/office/drawing/2014/main" id="{45DD6F47-D86A-4E8C-B7CC-E6CACA7592A2}"/>
              </a:ext>
            </a:extLst>
          </p:cNvPr>
          <p:cNvSpPr txBox="1">
            <a:spLocks/>
          </p:cNvSpPr>
          <p:nvPr/>
        </p:nvSpPr>
        <p:spPr>
          <a:xfrm>
            <a:off x="6811166" y="1775984"/>
            <a:ext cx="4752901" cy="4681115"/>
          </a:xfrm>
          <a:prstGeom prst="rect">
            <a:avLst/>
          </a:prstGeom>
        </p:spPr>
        <p:txBody>
          <a:bodyPr/>
          <a:lst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a:lstStyle>
          <a:p>
            <a:pPr marL="0" indent="0">
              <a:buNone/>
            </a:pPr>
            <a:r>
              <a:rPr lang="en-GB" sz="1200" b="1" kern="0" dirty="0"/>
              <a:t>7. Life Support</a:t>
            </a:r>
          </a:p>
          <a:p>
            <a:pPr marL="457200" lvl="1" indent="0">
              <a:buNone/>
            </a:pPr>
            <a:r>
              <a:rPr lang="en-GB" sz="1200" kern="0" dirty="0"/>
              <a:t>7.1. Protection from High G Acceleration</a:t>
            </a:r>
          </a:p>
          <a:p>
            <a:pPr marL="457200" lvl="1" indent="0">
              <a:buNone/>
            </a:pPr>
            <a:r>
              <a:rPr lang="en-GB" sz="1200" kern="0" dirty="0"/>
              <a:t>7.2. Cabin Conditioning</a:t>
            </a:r>
          </a:p>
          <a:p>
            <a:pPr marL="457200" lvl="1" indent="0">
              <a:buNone/>
            </a:pPr>
            <a:r>
              <a:rPr lang="en-GB" sz="1200" kern="0" dirty="0"/>
              <a:t>7.3. Cockpit Environment free from Health &amp; Safety Risks</a:t>
            </a:r>
          </a:p>
          <a:p>
            <a:pPr marL="457200" lvl="1" indent="0">
              <a:buNone/>
            </a:pPr>
            <a:r>
              <a:rPr lang="en-GB" sz="1200" kern="0" dirty="0"/>
              <a:t>7.3. Cockpit Environment free from Substances Hazardous to Health</a:t>
            </a:r>
          </a:p>
          <a:p>
            <a:pPr marL="0" indent="0">
              <a:buNone/>
            </a:pPr>
            <a:r>
              <a:rPr lang="en-GB" sz="1200" b="1" kern="0" dirty="0"/>
              <a:t>8. Retention and Release of Stores</a:t>
            </a:r>
          </a:p>
          <a:p>
            <a:pPr marL="457200" lvl="1" indent="0">
              <a:buNone/>
            </a:pPr>
            <a:r>
              <a:rPr lang="en-GB" sz="1200" kern="0" dirty="0"/>
              <a:t>8.1. Safe Loading of Stores</a:t>
            </a:r>
          </a:p>
          <a:p>
            <a:pPr marL="457200" lvl="1" indent="0">
              <a:buNone/>
            </a:pPr>
            <a:r>
              <a:rPr lang="en-GB" sz="1200" kern="0" dirty="0"/>
              <a:t>8.2. Safe Retention of Stores</a:t>
            </a:r>
          </a:p>
          <a:p>
            <a:pPr marL="457200" lvl="1" indent="0">
              <a:buNone/>
            </a:pPr>
            <a:r>
              <a:rPr lang="en-GB" sz="1200" kern="0" dirty="0"/>
              <a:t>8.3. Safe Release of Stores</a:t>
            </a:r>
          </a:p>
          <a:p>
            <a:pPr marL="0" indent="0">
              <a:buNone/>
            </a:pPr>
            <a:r>
              <a:rPr lang="en-GB" sz="1200" b="1" kern="0" dirty="0"/>
              <a:t>9. Damage Tolerance</a:t>
            </a:r>
          </a:p>
          <a:p>
            <a:pPr marL="457200" lvl="1" indent="0">
              <a:buNone/>
            </a:pPr>
            <a:r>
              <a:rPr lang="en-GB" sz="1200" kern="0" dirty="0"/>
              <a:t>9.1. Withstand Flight and Ground Loads</a:t>
            </a:r>
          </a:p>
          <a:p>
            <a:pPr marL="457200" lvl="1" indent="0">
              <a:buNone/>
            </a:pPr>
            <a:r>
              <a:rPr lang="en-GB" sz="1200" kern="0" dirty="0"/>
              <a:t>9.2. Retain Rotating Parts</a:t>
            </a:r>
          </a:p>
          <a:p>
            <a:pPr marL="457200" lvl="1" indent="0">
              <a:buNone/>
            </a:pPr>
            <a:r>
              <a:rPr lang="en-GB" sz="1200" kern="0" dirty="0"/>
              <a:t>9.3. Prevent Sources of Ignition</a:t>
            </a:r>
          </a:p>
          <a:p>
            <a:pPr marL="0" indent="0">
              <a:buNone/>
            </a:pPr>
            <a:r>
              <a:rPr lang="en-GB" sz="1200" b="1" kern="0" dirty="0"/>
              <a:t>10. Cargo and Handling</a:t>
            </a:r>
          </a:p>
          <a:p>
            <a:pPr marL="457200" lvl="1" indent="0">
              <a:buNone/>
            </a:pPr>
            <a:r>
              <a:rPr lang="en-GB" sz="1200" kern="0" dirty="0"/>
              <a:t>8.1. Safe Loading of Cargo</a:t>
            </a:r>
          </a:p>
          <a:p>
            <a:pPr marL="457200" lvl="1" indent="0">
              <a:buNone/>
            </a:pPr>
            <a:r>
              <a:rPr lang="en-GB" sz="1200" kern="0" dirty="0"/>
              <a:t>8.2. Safe Retention of Cargo</a:t>
            </a:r>
          </a:p>
          <a:p>
            <a:pPr marL="457200" lvl="1" indent="0">
              <a:buNone/>
            </a:pPr>
            <a:r>
              <a:rPr lang="en-GB" sz="1200" kern="0" dirty="0"/>
              <a:t>8.3. Safe Release of Cargo</a:t>
            </a:r>
          </a:p>
          <a:p>
            <a:pPr marL="0" indent="0">
              <a:buNone/>
            </a:pPr>
            <a:r>
              <a:rPr lang="en-GB" sz="1200" b="1" kern="0" dirty="0"/>
              <a:t>11. Launch / Recovery Systems</a:t>
            </a:r>
          </a:p>
          <a:p>
            <a:pPr marL="457200" lvl="1" indent="0">
              <a:buNone/>
            </a:pPr>
            <a:r>
              <a:rPr lang="en-GB" sz="1200" kern="0" dirty="0"/>
              <a:t>11.1. Air System Launch System</a:t>
            </a:r>
          </a:p>
          <a:p>
            <a:pPr marL="457200" lvl="1" indent="0">
              <a:buNone/>
            </a:pPr>
            <a:r>
              <a:rPr lang="en-GB" sz="1200" kern="0" dirty="0"/>
              <a:t>11.2. Air System Recovery System</a:t>
            </a:r>
          </a:p>
        </p:txBody>
      </p:sp>
      <p:sp>
        <p:nvSpPr>
          <p:cNvPr id="5" name="TextBox 4">
            <a:extLst>
              <a:ext uri="{FF2B5EF4-FFF2-40B4-BE49-F238E27FC236}">
                <a16:creationId xmlns:a16="http://schemas.microsoft.com/office/drawing/2014/main" id="{D46056F7-6EEE-4742-B34A-B9654B3DBF6E}"/>
              </a:ext>
            </a:extLst>
          </p:cNvPr>
          <p:cNvSpPr txBox="1"/>
          <p:nvPr/>
        </p:nvSpPr>
        <p:spPr>
          <a:xfrm>
            <a:off x="10494171" y="6294685"/>
            <a:ext cx="1697829" cy="276999"/>
          </a:xfrm>
          <a:prstGeom prst="rect">
            <a:avLst/>
          </a:prstGeom>
          <a:noFill/>
        </p:spPr>
        <p:txBody>
          <a:bodyPr wrap="square" rtlCol="0">
            <a:spAutoFit/>
          </a:bodyPr>
          <a:lstStyle/>
          <a:p>
            <a:r>
              <a:rPr lang="en-GB" sz="1200" i="1" dirty="0">
                <a:solidFill>
                  <a:schemeClr val="tx2"/>
                </a:solidFill>
              </a:rPr>
              <a:t>AET Tool 17.C</a:t>
            </a:r>
          </a:p>
        </p:txBody>
      </p:sp>
      <p:sp>
        <p:nvSpPr>
          <p:cNvPr id="6" name="Content Placeholder 1">
            <a:extLst>
              <a:ext uri="{FF2B5EF4-FFF2-40B4-BE49-F238E27FC236}">
                <a16:creationId xmlns:a16="http://schemas.microsoft.com/office/drawing/2014/main" id="{8BEE9B9B-CD40-B40E-C4DC-DCC96E0FD55D}"/>
              </a:ext>
            </a:extLst>
          </p:cNvPr>
          <p:cNvSpPr txBox="1">
            <a:spLocks/>
          </p:cNvSpPr>
          <p:nvPr/>
        </p:nvSpPr>
        <p:spPr>
          <a:xfrm>
            <a:off x="334433" y="3008512"/>
            <a:ext cx="2237945" cy="2648710"/>
          </a:xfrm>
          <a:prstGeom prst="rect">
            <a:avLst/>
          </a:prstGeom>
        </p:spPr>
        <p:txBody>
          <a:bodyPr/>
          <a:lst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a:lstStyle>
          <a:p>
            <a:r>
              <a:rPr lang="en-GB" sz="2000" b="1" kern="0" dirty="0"/>
              <a:t>Loss of</a:t>
            </a:r>
          </a:p>
          <a:p>
            <a:endParaRPr lang="en-GB" sz="2000" b="1" kern="0" dirty="0"/>
          </a:p>
          <a:p>
            <a:r>
              <a:rPr lang="en-GB" sz="2000" b="1" kern="0" dirty="0"/>
              <a:t>Failure of</a:t>
            </a:r>
          </a:p>
          <a:p>
            <a:endParaRPr lang="en-GB" sz="2000" b="1" kern="0" dirty="0"/>
          </a:p>
          <a:p>
            <a:r>
              <a:rPr lang="en-GB" sz="2000" b="1" kern="0" dirty="0"/>
              <a:t>Erroneous function of</a:t>
            </a:r>
            <a:endParaRPr lang="en-GB" sz="2000" kern="0" dirty="0"/>
          </a:p>
        </p:txBody>
      </p:sp>
      <p:sp>
        <p:nvSpPr>
          <p:cNvPr id="7" name="Left Brace 6">
            <a:extLst>
              <a:ext uri="{FF2B5EF4-FFF2-40B4-BE49-F238E27FC236}">
                <a16:creationId xmlns:a16="http://schemas.microsoft.com/office/drawing/2014/main" id="{0D8C33C5-F4AC-F46E-F1E7-1059492FE38D}"/>
              </a:ext>
            </a:extLst>
          </p:cNvPr>
          <p:cNvSpPr/>
          <p:nvPr/>
        </p:nvSpPr>
        <p:spPr>
          <a:xfrm>
            <a:off x="2341266" y="1858945"/>
            <a:ext cx="834013" cy="4210259"/>
          </a:xfrm>
          <a:prstGeom prst="leftBrace">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155299521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3"/>
          <a:stretch>
            <a:fillRect/>
          </a:stretch>
        </p:blipFill>
        <p:spPr>
          <a:xfrm>
            <a:off x="11397208" y="15670360"/>
            <a:ext cx="390178" cy="408467"/>
          </a:xfrm>
          <a:prstGeom prst="rect">
            <a:avLst/>
          </a:prstGeom>
        </p:spPr>
      </p:pic>
      <p:sp>
        <p:nvSpPr>
          <p:cNvPr id="124" name="TextBox 123">
            <a:extLst>
              <a:ext uri="{FF2B5EF4-FFF2-40B4-BE49-F238E27FC236}">
                <a16:creationId xmlns:a16="http://schemas.microsoft.com/office/drawing/2014/main" id="{D80F8723-55F1-441D-8104-58505B6B8CEF}"/>
              </a:ext>
            </a:extLst>
          </p:cNvPr>
          <p:cNvSpPr txBox="1"/>
          <p:nvPr/>
        </p:nvSpPr>
        <p:spPr>
          <a:xfrm>
            <a:off x="8968873" y="3070701"/>
            <a:ext cx="1519615" cy="461665"/>
          </a:xfrm>
          <a:prstGeom prst="rect">
            <a:avLst/>
          </a:prstGeom>
          <a:solidFill>
            <a:schemeClr val="accent5">
              <a:lumMod val="75000"/>
            </a:schemeClr>
          </a:solidFill>
        </p:spPr>
        <p:txBody>
          <a:bodyPr wrap="square" rtlCol="0">
            <a:spAutoFit/>
          </a:bodyPr>
          <a:lstStyle/>
          <a:p>
            <a:r>
              <a:rPr lang="en-GB" sz="1200" b="1" dirty="0"/>
              <a:t>EFT</a:t>
            </a:r>
          </a:p>
          <a:p>
            <a:r>
              <a:rPr lang="en-GB" sz="1200" dirty="0"/>
              <a:t>Add example</a:t>
            </a:r>
          </a:p>
        </p:txBody>
      </p:sp>
      <p:sp>
        <p:nvSpPr>
          <p:cNvPr id="134" name="TextBox 133">
            <a:extLst>
              <a:ext uri="{FF2B5EF4-FFF2-40B4-BE49-F238E27FC236}">
                <a16:creationId xmlns:a16="http://schemas.microsoft.com/office/drawing/2014/main" id="{E42EAB40-4785-4837-8D5C-9A82D58AA15E}"/>
              </a:ext>
            </a:extLst>
          </p:cNvPr>
          <p:cNvSpPr txBox="1"/>
          <p:nvPr/>
        </p:nvSpPr>
        <p:spPr>
          <a:xfrm>
            <a:off x="51022" y="1699696"/>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35" name="TextBox 134">
            <a:extLst>
              <a:ext uri="{FF2B5EF4-FFF2-40B4-BE49-F238E27FC236}">
                <a16:creationId xmlns:a16="http://schemas.microsoft.com/office/drawing/2014/main" id="{F5534EFB-E369-46F4-BB1C-8835A773DC1B}"/>
              </a:ext>
            </a:extLst>
          </p:cNvPr>
          <p:cNvSpPr txBox="1"/>
          <p:nvPr/>
        </p:nvSpPr>
        <p:spPr>
          <a:xfrm>
            <a:off x="7615465" y="1934300"/>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43" name="TextBox 142">
            <a:extLst>
              <a:ext uri="{FF2B5EF4-FFF2-40B4-BE49-F238E27FC236}">
                <a16:creationId xmlns:a16="http://schemas.microsoft.com/office/drawing/2014/main" id="{458D9EB1-577A-446B-B5FB-76C436967634}"/>
              </a:ext>
            </a:extLst>
          </p:cNvPr>
          <p:cNvSpPr txBox="1"/>
          <p:nvPr/>
        </p:nvSpPr>
        <p:spPr>
          <a:xfrm>
            <a:off x="10779243" y="2978367"/>
            <a:ext cx="1235929" cy="646331"/>
          </a:xfrm>
          <a:prstGeom prst="rect">
            <a:avLst/>
          </a:prstGeom>
          <a:noFill/>
          <a:ln>
            <a:solidFill>
              <a:schemeClr val="tx1"/>
            </a:solidFill>
          </a:ln>
        </p:spPr>
        <p:txBody>
          <a:bodyPr wrap="square" rtlCol="0">
            <a:spAutoFit/>
          </a:bodyPr>
          <a:lstStyle/>
          <a:p>
            <a:r>
              <a:rPr lang="en-GB" sz="1200" b="1" dirty="0"/>
              <a:t>Consequence</a:t>
            </a:r>
          </a:p>
          <a:p>
            <a:r>
              <a:rPr lang="en-GB" sz="1200" dirty="0"/>
              <a:t>Link to ADH Bow Tie</a:t>
            </a:r>
          </a:p>
        </p:txBody>
      </p:sp>
      <p:sp>
        <p:nvSpPr>
          <p:cNvPr id="144" name="TextBox 143">
            <a:extLst>
              <a:ext uri="{FF2B5EF4-FFF2-40B4-BE49-F238E27FC236}">
                <a16:creationId xmlns:a16="http://schemas.microsoft.com/office/drawing/2014/main" id="{A9825D23-3C41-421B-AC0D-D0E9E2AF06EF}"/>
              </a:ext>
            </a:extLst>
          </p:cNvPr>
          <p:cNvSpPr txBox="1"/>
          <p:nvPr/>
        </p:nvSpPr>
        <p:spPr>
          <a:xfrm>
            <a:off x="51022" y="2438360"/>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45" name="TextBox 144">
            <a:extLst>
              <a:ext uri="{FF2B5EF4-FFF2-40B4-BE49-F238E27FC236}">
                <a16:creationId xmlns:a16="http://schemas.microsoft.com/office/drawing/2014/main" id="{95752C3F-28FA-4343-BCBB-42CFE2BDD183}"/>
              </a:ext>
            </a:extLst>
          </p:cNvPr>
          <p:cNvSpPr txBox="1"/>
          <p:nvPr/>
        </p:nvSpPr>
        <p:spPr>
          <a:xfrm>
            <a:off x="9271216" y="1020366"/>
            <a:ext cx="935167" cy="646331"/>
          </a:xfrm>
          <a:prstGeom prst="rect">
            <a:avLst/>
          </a:prstGeom>
          <a:noFill/>
          <a:ln>
            <a:solidFill>
              <a:schemeClr val="tx1"/>
            </a:solidFill>
          </a:ln>
        </p:spPr>
        <p:txBody>
          <a:bodyPr wrap="square" rtlCol="0">
            <a:spAutoFit/>
          </a:bodyPr>
          <a:lstStyle/>
          <a:p>
            <a:r>
              <a:rPr lang="en-GB" sz="1200" b="1" dirty="0"/>
              <a:t>Hazard</a:t>
            </a:r>
            <a:endParaRPr lang="en-GB" sz="1200" dirty="0"/>
          </a:p>
          <a:p>
            <a:r>
              <a:rPr lang="en-GB" sz="1200" dirty="0"/>
              <a:t>Aircraft OPs</a:t>
            </a:r>
          </a:p>
        </p:txBody>
      </p:sp>
      <p:sp>
        <p:nvSpPr>
          <p:cNvPr id="10" name="Rectangle 9">
            <a:extLst>
              <a:ext uri="{FF2B5EF4-FFF2-40B4-BE49-F238E27FC236}">
                <a16:creationId xmlns:a16="http://schemas.microsoft.com/office/drawing/2014/main" id="{7FB4308C-EB69-4B42-9D93-6A8ED8490855}"/>
              </a:ext>
            </a:extLst>
          </p:cNvPr>
          <p:cNvSpPr/>
          <p:nvPr/>
        </p:nvSpPr>
        <p:spPr>
          <a:xfrm>
            <a:off x="9261097" y="1668438"/>
            <a:ext cx="935167" cy="792088"/>
          </a:xfrm>
          <a:prstGeom prst="rect">
            <a:avLst/>
          </a:prstGeom>
          <a:pattFill prst="wdDnDiag">
            <a:fgClr>
              <a:srgbClr val="FFFF00"/>
            </a:fgClr>
            <a:bgClr>
              <a:srgbClr val="002060"/>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TextBox 147">
            <a:extLst>
              <a:ext uri="{FF2B5EF4-FFF2-40B4-BE49-F238E27FC236}">
                <a16:creationId xmlns:a16="http://schemas.microsoft.com/office/drawing/2014/main" id="{9352DE11-77A5-401D-BDB4-454EAF39C097}"/>
              </a:ext>
            </a:extLst>
          </p:cNvPr>
          <p:cNvSpPr txBox="1"/>
          <p:nvPr/>
        </p:nvSpPr>
        <p:spPr>
          <a:xfrm>
            <a:off x="6262057" y="1934300"/>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50" name="TextBox 149">
            <a:extLst>
              <a:ext uri="{FF2B5EF4-FFF2-40B4-BE49-F238E27FC236}">
                <a16:creationId xmlns:a16="http://schemas.microsoft.com/office/drawing/2014/main" id="{50DF5F7C-D27B-46EE-80D7-66C8464E3841}"/>
              </a:ext>
            </a:extLst>
          </p:cNvPr>
          <p:cNvSpPr txBox="1"/>
          <p:nvPr/>
        </p:nvSpPr>
        <p:spPr>
          <a:xfrm>
            <a:off x="4849945" y="1934300"/>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51" name="TextBox 150">
            <a:extLst>
              <a:ext uri="{FF2B5EF4-FFF2-40B4-BE49-F238E27FC236}">
                <a16:creationId xmlns:a16="http://schemas.microsoft.com/office/drawing/2014/main" id="{08A85720-8360-4828-8C9C-CA2A1627C02C}"/>
              </a:ext>
            </a:extLst>
          </p:cNvPr>
          <p:cNvSpPr txBox="1"/>
          <p:nvPr/>
        </p:nvSpPr>
        <p:spPr>
          <a:xfrm>
            <a:off x="3417352" y="1929344"/>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53" name="TextBox 152">
            <a:extLst>
              <a:ext uri="{FF2B5EF4-FFF2-40B4-BE49-F238E27FC236}">
                <a16:creationId xmlns:a16="http://schemas.microsoft.com/office/drawing/2014/main" id="{C9FF20F3-D3E2-4754-A05D-57EA3D4BF994}"/>
              </a:ext>
            </a:extLst>
          </p:cNvPr>
          <p:cNvSpPr txBox="1"/>
          <p:nvPr/>
        </p:nvSpPr>
        <p:spPr>
          <a:xfrm>
            <a:off x="1984759" y="1923271"/>
            <a:ext cx="1080000" cy="246221"/>
          </a:xfrm>
          <a:prstGeom prst="rect">
            <a:avLst/>
          </a:prstGeom>
          <a:noFill/>
          <a:ln>
            <a:solidFill>
              <a:schemeClr val="tx1"/>
            </a:solidFill>
          </a:ln>
        </p:spPr>
        <p:txBody>
          <a:bodyPr wrap="square" rtlCol="0">
            <a:spAutoFit/>
          </a:bodyPr>
          <a:lstStyle/>
          <a:p>
            <a:r>
              <a:rPr lang="en-GB" sz="1000" dirty="0"/>
              <a:t>Design</a:t>
            </a:r>
          </a:p>
        </p:txBody>
      </p:sp>
      <p:sp>
        <p:nvSpPr>
          <p:cNvPr id="154" name="TextBox 153">
            <a:extLst>
              <a:ext uri="{FF2B5EF4-FFF2-40B4-BE49-F238E27FC236}">
                <a16:creationId xmlns:a16="http://schemas.microsoft.com/office/drawing/2014/main" id="{6D8D3939-ADE3-45DF-834A-88B16C0CC0B0}"/>
              </a:ext>
            </a:extLst>
          </p:cNvPr>
          <p:cNvSpPr txBox="1"/>
          <p:nvPr/>
        </p:nvSpPr>
        <p:spPr>
          <a:xfrm>
            <a:off x="8968873" y="3724289"/>
            <a:ext cx="1519615" cy="276999"/>
          </a:xfrm>
          <a:prstGeom prst="rect">
            <a:avLst/>
          </a:prstGeom>
          <a:noFill/>
          <a:ln>
            <a:solidFill>
              <a:schemeClr val="tx1"/>
            </a:solidFill>
          </a:ln>
        </p:spPr>
        <p:txBody>
          <a:bodyPr wrap="square" rtlCol="0">
            <a:spAutoFit/>
          </a:bodyPr>
          <a:lstStyle/>
          <a:p>
            <a:r>
              <a:rPr lang="en-GB" sz="1200" dirty="0"/>
              <a:t>Probability</a:t>
            </a:r>
          </a:p>
        </p:txBody>
      </p:sp>
      <p:cxnSp>
        <p:nvCxnSpPr>
          <p:cNvPr id="12" name="Straight Arrow Connector 11">
            <a:extLst>
              <a:ext uri="{FF2B5EF4-FFF2-40B4-BE49-F238E27FC236}">
                <a16:creationId xmlns:a16="http://schemas.microsoft.com/office/drawing/2014/main" id="{0C986FD1-17BD-4892-9382-94951DEDB812}"/>
              </a:ext>
            </a:extLst>
          </p:cNvPr>
          <p:cNvCxnSpPr>
            <a:cxnSpLocks/>
            <a:stCxn id="134" idx="3"/>
            <a:endCxn id="153" idx="1"/>
          </p:cNvCxnSpPr>
          <p:nvPr/>
        </p:nvCxnSpPr>
        <p:spPr>
          <a:xfrm flipV="1">
            <a:off x="1742282" y="2046382"/>
            <a:ext cx="242477" cy="226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BF08E6-BE35-41AF-BE95-3AE866EF27F9}"/>
              </a:ext>
            </a:extLst>
          </p:cNvPr>
          <p:cNvCxnSpPr>
            <a:stCxn id="153" idx="3"/>
            <a:endCxn id="151" idx="1"/>
          </p:cNvCxnSpPr>
          <p:nvPr/>
        </p:nvCxnSpPr>
        <p:spPr>
          <a:xfrm>
            <a:off x="3064759" y="2046382"/>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303D81-8463-4287-8C02-FAC48355895D}"/>
              </a:ext>
            </a:extLst>
          </p:cNvPr>
          <p:cNvCxnSpPr>
            <a:stCxn id="151" idx="3"/>
            <a:endCxn id="150" idx="1"/>
          </p:cNvCxnSpPr>
          <p:nvPr/>
        </p:nvCxnSpPr>
        <p:spPr>
          <a:xfrm>
            <a:off x="4497352" y="2052455"/>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76E81CE-4FF5-4E0A-995C-964BA96A8EC7}"/>
              </a:ext>
            </a:extLst>
          </p:cNvPr>
          <p:cNvCxnSpPr>
            <a:cxnSpLocks/>
            <a:stCxn id="150" idx="3"/>
            <a:endCxn id="148" idx="1"/>
          </p:cNvCxnSpPr>
          <p:nvPr/>
        </p:nvCxnSpPr>
        <p:spPr>
          <a:xfrm>
            <a:off x="5929945" y="2057411"/>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CA1E5F1-E1F2-4976-9EE2-56AC3CF63F74}"/>
              </a:ext>
            </a:extLst>
          </p:cNvPr>
          <p:cNvCxnSpPr>
            <a:stCxn id="148" idx="3"/>
            <a:endCxn id="135" idx="1"/>
          </p:cNvCxnSpPr>
          <p:nvPr/>
        </p:nvCxnSpPr>
        <p:spPr>
          <a:xfrm>
            <a:off x="7342057" y="2057411"/>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6EAE29DF-8DD8-4720-B2A1-AFC659A1E315}"/>
              </a:ext>
            </a:extLst>
          </p:cNvPr>
          <p:cNvCxnSpPr>
            <a:cxnSpLocks/>
            <a:stCxn id="135" idx="3"/>
            <a:endCxn id="124" idx="1"/>
          </p:cNvCxnSpPr>
          <p:nvPr/>
        </p:nvCxnSpPr>
        <p:spPr>
          <a:xfrm>
            <a:off x="8695465" y="2057411"/>
            <a:ext cx="273408" cy="1244123"/>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56" name="TextBox 155">
            <a:extLst>
              <a:ext uri="{FF2B5EF4-FFF2-40B4-BE49-F238E27FC236}">
                <a16:creationId xmlns:a16="http://schemas.microsoft.com/office/drawing/2014/main" id="{B6D960B5-8A23-4F7F-9C28-CFDA7E830111}"/>
              </a:ext>
            </a:extLst>
          </p:cNvPr>
          <p:cNvSpPr txBox="1"/>
          <p:nvPr/>
        </p:nvSpPr>
        <p:spPr>
          <a:xfrm>
            <a:off x="51022" y="3971362"/>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58" name="TextBox 157">
            <a:extLst>
              <a:ext uri="{FF2B5EF4-FFF2-40B4-BE49-F238E27FC236}">
                <a16:creationId xmlns:a16="http://schemas.microsoft.com/office/drawing/2014/main" id="{CF16E8DC-18DD-48F3-B78A-468CA7961A0E}"/>
              </a:ext>
            </a:extLst>
          </p:cNvPr>
          <p:cNvSpPr txBox="1"/>
          <p:nvPr/>
        </p:nvSpPr>
        <p:spPr>
          <a:xfrm>
            <a:off x="7615465" y="4232117"/>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59" name="TextBox 158">
            <a:extLst>
              <a:ext uri="{FF2B5EF4-FFF2-40B4-BE49-F238E27FC236}">
                <a16:creationId xmlns:a16="http://schemas.microsoft.com/office/drawing/2014/main" id="{85AC45B5-E3CF-40E3-854F-60205B038FF9}"/>
              </a:ext>
            </a:extLst>
          </p:cNvPr>
          <p:cNvSpPr txBox="1"/>
          <p:nvPr/>
        </p:nvSpPr>
        <p:spPr>
          <a:xfrm>
            <a:off x="51022" y="4710026"/>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60" name="TextBox 159">
            <a:extLst>
              <a:ext uri="{FF2B5EF4-FFF2-40B4-BE49-F238E27FC236}">
                <a16:creationId xmlns:a16="http://schemas.microsoft.com/office/drawing/2014/main" id="{B0DD045E-C465-47E4-92E4-4454DE7B9327}"/>
              </a:ext>
            </a:extLst>
          </p:cNvPr>
          <p:cNvSpPr txBox="1"/>
          <p:nvPr/>
        </p:nvSpPr>
        <p:spPr>
          <a:xfrm>
            <a:off x="6262057" y="4232117"/>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61" name="TextBox 160">
            <a:extLst>
              <a:ext uri="{FF2B5EF4-FFF2-40B4-BE49-F238E27FC236}">
                <a16:creationId xmlns:a16="http://schemas.microsoft.com/office/drawing/2014/main" id="{91B830BC-8BAE-40B0-A082-E5980EA953A3}"/>
              </a:ext>
            </a:extLst>
          </p:cNvPr>
          <p:cNvSpPr txBox="1"/>
          <p:nvPr/>
        </p:nvSpPr>
        <p:spPr>
          <a:xfrm>
            <a:off x="4849945" y="4232117"/>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62" name="TextBox 161">
            <a:extLst>
              <a:ext uri="{FF2B5EF4-FFF2-40B4-BE49-F238E27FC236}">
                <a16:creationId xmlns:a16="http://schemas.microsoft.com/office/drawing/2014/main" id="{931A9C41-E932-4704-8C38-C0CAA59D1780}"/>
              </a:ext>
            </a:extLst>
          </p:cNvPr>
          <p:cNvSpPr txBox="1"/>
          <p:nvPr/>
        </p:nvSpPr>
        <p:spPr>
          <a:xfrm>
            <a:off x="3417352" y="4227161"/>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71" name="TextBox 170">
            <a:extLst>
              <a:ext uri="{FF2B5EF4-FFF2-40B4-BE49-F238E27FC236}">
                <a16:creationId xmlns:a16="http://schemas.microsoft.com/office/drawing/2014/main" id="{C3A8E9F0-A6D2-4561-9A03-330110896E4E}"/>
              </a:ext>
            </a:extLst>
          </p:cNvPr>
          <p:cNvSpPr txBox="1"/>
          <p:nvPr/>
        </p:nvSpPr>
        <p:spPr>
          <a:xfrm>
            <a:off x="1984759" y="4221088"/>
            <a:ext cx="1080000" cy="246221"/>
          </a:xfrm>
          <a:prstGeom prst="rect">
            <a:avLst/>
          </a:prstGeom>
          <a:noFill/>
          <a:ln>
            <a:solidFill>
              <a:schemeClr val="tx1"/>
            </a:solidFill>
          </a:ln>
        </p:spPr>
        <p:txBody>
          <a:bodyPr wrap="square" rtlCol="0">
            <a:spAutoFit/>
          </a:bodyPr>
          <a:lstStyle/>
          <a:p>
            <a:r>
              <a:rPr lang="en-GB" sz="1000" dirty="0"/>
              <a:t>Design</a:t>
            </a:r>
          </a:p>
        </p:txBody>
      </p:sp>
      <p:cxnSp>
        <p:nvCxnSpPr>
          <p:cNvPr id="172" name="Straight Arrow Connector 171">
            <a:extLst>
              <a:ext uri="{FF2B5EF4-FFF2-40B4-BE49-F238E27FC236}">
                <a16:creationId xmlns:a16="http://schemas.microsoft.com/office/drawing/2014/main" id="{F537A573-4455-4BEB-90B4-71AAEECC5C94}"/>
              </a:ext>
            </a:extLst>
          </p:cNvPr>
          <p:cNvCxnSpPr>
            <a:stCxn id="156" idx="3"/>
            <a:endCxn id="171" idx="1"/>
          </p:cNvCxnSpPr>
          <p:nvPr/>
        </p:nvCxnSpPr>
        <p:spPr>
          <a:xfrm>
            <a:off x="1742282" y="4340694"/>
            <a:ext cx="242477" cy="35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7A63C5B9-9133-403A-AE19-FA5BC1FE028E}"/>
              </a:ext>
            </a:extLst>
          </p:cNvPr>
          <p:cNvCxnSpPr>
            <a:stCxn id="171" idx="3"/>
            <a:endCxn id="162" idx="1"/>
          </p:cNvCxnSpPr>
          <p:nvPr/>
        </p:nvCxnSpPr>
        <p:spPr>
          <a:xfrm>
            <a:off x="3064759" y="4344199"/>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3FF83460-892D-49AF-87DF-AC862736EE59}"/>
              </a:ext>
            </a:extLst>
          </p:cNvPr>
          <p:cNvCxnSpPr>
            <a:stCxn id="162" idx="3"/>
            <a:endCxn id="161" idx="1"/>
          </p:cNvCxnSpPr>
          <p:nvPr/>
        </p:nvCxnSpPr>
        <p:spPr>
          <a:xfrm>
            <a:off x="4497352" y="4350272"/>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09472348-FE9B-4493-8FD1-A5CBD33831CC}"/>
              </a:ext>
            </a:extLst>
          </p:cNvPr>
          <p:cNvCxnSpPr>
            <a:cxnSpLocks/>
            <a:stCxn id="161" idx="3"/>
            <a:endCxn id="160" idx="1"/>
          </p:cNvCxnSpPr>
          <p:nvPr/>
        </p:nvCxnSpPr>
        <p:spPr>
          <a:xfrm>
            <a:off x="5929945" y="4355228"/>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6" name="Straight Arrow Connector 175">
            <a:extLst>
              <a:ext uri="{FF2B5EF4-FFF2-40B4-BE49-F238E27FC236}">
                <a16:creationId xmlns:a16="http://schemas.microsoft.com/office/drawing/2014/main" id="{625E1BC6-7487-4FBD-9BCB-E5D825D927F8}"/>
              </a:ext>
            </a:extLst>
          </p:cNvPr>
          <p:cNvCxnSpPr>
            <a:stCxn id="160" idx="3"/>
            <a:endCxn id="158" idx="1"/>
          </p:cNvCxnSpPr>
          <p:nvPr/>
        </p:nvCxnSpPr>
        <p:spPr>
          <a:xfrm>
            <a:off x="7342057" y="4355228"/>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0C7108DF-4780-4B71-AE57-0C3F8F47868E}"/>
              </a:ext>
            </a:extLst>
          </p:cNvPr>
          <p:cNvCxnSpPr>
            <a:cxnSpLocks/>
            <a:stCxn id="158" idx="3"/>
            <a:endCxn id="124" idx="1"/>
          </p:cNvCxnSpPr>
          <p:nvPr/>
        </p:nvCxnSpPr>
        <p:spPr>
          <a:xfrm flipV="1">
            <a:off x="8695465" y="3301534"/>
            <a:ext cx="273408" cy="1053694"/>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F6845E3-9BF2-42B2-84EC-EDB91F40D785}"/>
              </a:ext>
            </a:extLst>
          </p:cNvPr>
          <p:cNvSpPr txBox="1"/>
          <p:nvPr/>
        </p:nvSpPr>
        <p:spPr>
          <a:xfrm>
            <a:off x="-1464840" y="1744915"/>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3" name="TextBox 42">
            <a:extLst>
              <a:ext uri="{FF2B5EF4-FFF2-40B4-BE49-F238E27FC236}">
                <a16:creationId xmlns:a16="http://schemas.microsoft.com/office/drawing/2014/main" id="{1E191178-33D7-4121-A16C-90593CCF9DA7}"/>
              </a:ext>
            </a:extLst>
          </p:cNvPr>
          <p:cNvSpPr txBox="1"/>
          <p:nvPr/>
        </p:nvSpPr>
        <p:spPr>
          <a:xfrm>
            <a:off x="-1464720" y="2139295"/>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4" name="TextBox 43">
            <a:extLst>
              <a:ext uri="{FF2B5EF4-FFF2-40B4-BE49-F238E27FC236}">
                <a16:creationId xmlns:a16="http://schemas.microsoft.com/office/drawing/2014/main" id="{D368972B-4286-4D85-B23F-E8EA69C264CF}"/>
              </a:ext>
            </a:extLst>
          </p:cNvPr>
          <p:cNvSpPr txBox="1"/>
          <p:nvPr/>
        </p:nvSpPr>
        <p:spPr>
          <a:xfrm>
            <a:off x="-1464840" y="2541146"/>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5" name="TextBox 44">
            <a:extLst>
              <a:ext uri="{FF2B5EF4-FFF2-40B4-BE49-F238E27FC236}">
                <a16:creationId xmlns:a16="http://schemas.microsoft.com/office/drawing/2014/main" id="{2D24603E-27D7-44DF-8B0D-DC169A793AAC}"/>
              </a:ext>
            </a:extLst>
          </p:cNvPr>
          <p:cNvSpPr txBox="1"/>
          <p:nvPr/>
        </p:nvSpPr>
        <p:spPr>
          <a:xfrm>
            <a:off x="-1464840" y="2931384"/>
            <a:ext cx="1080000" cy="246221"/>
          </a:xfrm>
          <a:prstGeom prst="rect">
            <a:avLst/>
          </a:prstGeom>
          <a:noFill/>
          <a:ln>
            <a:solidFill>
              <a:schemeClr val="tx1"/>
            </a:solidFill>
          </a:ln>
        </p:spPr>
        <p:txBody>
          <a:bodyPr wrap="square" rtlCol="0">
            <a:spAutoFit/>
          </a:bodyPr>
          <a:lstStyle/>
          <a:p>
            <a:r>
              <a:rPr lang="en-GB" sz="1000" dirty="0"/>
              <a:t>Control </a:t>
            </a:r>
          </a:p>
        </p:txBody>
      </p:sp>
      <p:cxnSp>
        <p:nvCxnSpPr>
          <p:cNvPr id="7" name="Straight Arrow Connector 6">
            <a:extLst>
              <a:ext uri="{FF2B5EF4-FFF2-40B4-BE49-F238E27FC236}">
                <a16:creationId xmlns:a16="http://schemas.microsoft.com/office/drawing/2014/main" id="{4CBF2114-E16A-4BCE-83FE-5146645270F7}"/>
              </a:ext>
            </a:extLst>
          </p:cNvPr>
          <p:cNvCxnSpPr>
            <a:cxnSpLocks/>
            <a:stCxn id="124" idx="3"/>
            <a:endCxn id="143" idx="1"/>
          </p:cNvCxnSpPr>
          <p:nvPr/>
        </p:nvCxnSpPr>
        <p:spPr>
          <a:xfrm flipV="1">
            <a:off x="10488488" y="3301533"/>
            <a:ext cx="29075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218D5F-3FB6-49DB-BFAA-BF8A9DE8550A}"/>
              </a:ext>
            </a:extLst>
          </p:cNvPr>
          <p:cNvCxnSpPr>
            <a:cxnSpLocks/>
            <a:stCxn id="10" idx="2"/>
            <a:endCxn id="124" idx="0"/>
          </p:cNvCxnSpPr>
          <p:nvPr/>
        </p:nvCxnSpPr>
        <p:spPr>
          <a:xfrm>
            <a:off x="9728681" y="2460526"/>
            <a:ext cx="0" cy="610175"/>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AD71DE4-5736-4B05-B808-4BBB5AFA4635}"/>
              </a:ext>
            </a:extLst>
          </p:cNvPr>
          <p:cNvSpPr txBox="1"/>
          <p:nvPr/>
        </p:nvSpPr>
        <p:spPr>
          <a:xfrm>
            <a:off x="-1451792" y="6309320"/>
            <a:ext cx="1080000" cy="400110"/>
          </a:xfrm>
          <a:prstGeom prst="rect">
            <a:avLst/>
          </a:prstGeom>
          <a:solidFill>
            <a:srgbClr val="FFFF00"/>
          </a:solidFill>
          <a:ln>
            <a:solidFill>
              <a:schemeClr val="tx1"/>
            </a:solidFill>
          </a:ln>
        </p:spPr>
        <p:txBody>
          <a:bodyPr wrap="square" rtlCol="0">
            <a:spAutoFit/>
          </a:bodyPr>
          <a:lstStyle/>
          <a:p>
            <a:r>
              <a:rPr lang="en-GB" sz="1000" dirty="0"/>
              <a:t>Escalation Factor </a:t>
            </a:r>
          </a:p>
        </p:txBody>
      </p:sp>
      <p:cxnSp>
        <p:nvCxnSpPr>
          <p:cNvPr id="49" name="Connector: Curved 48">
            <a:extLst>
              <a:ext uri="{FF2B5EF4-FFF2-40B4-BE49-F238E27FC236}">
                <a16:creationId xmlns:a16="http://schemas.microsoft.com/office/drawing/2014/main" id="{DE8CA580-253F-44C7-AB5A-4740296619F3}"/>
              </a:ext>
            </a:extLst>
          </p:cNvPr>
          <p:cNvCxnSpPr/>
          <p:nvPr/>
        </p:nvCxnSpPr>
        <p:spPr>
          <a:xfrm rot="5400000" flipH="1" flipV="1">
            <a:off x="-430664" y="6162351"/>
            <a:ext cx="405897" cy="288152"/>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7">
            <a:extLst>
              <a:ext uri="{FF2B5EF4-FFF2-40B4-BE49-F238E27FC236}">
                <a16:creationId xmlns:a16="http://schemas.microsoft.com/office/drawing/2014/main" id="{C1ABBFC6-40AA-4EED-BB51-1E06794C2DAA}"/>
              </a:ext>
            </a:extLst>
          </p:cNvPr>
          <p:cNvSpPr>
            <a:spLocks noGrp="1" noChangeArrowheads="1"/>
          </p:cNvSpPr>
          <p:nvPr>
            <p:ph type="title"/>
          </p:nvPr>
        </p:nvSpPr>
        <p:spPr>
          <a:xfrm>
            <a:off x="334433" y="549275"/>
            <a:ext cx="11042651" cy="647700"/>
          </a:xfrm>
          <a:noFill/>
        </p:spPr>
        <p:txBody>
          <a:bodyPr/>
          <a:lstStyle/>
          <a:p>
            <a:pPr eaLnBrk="1" hangingPunct="1"/>
            <a:r>
              <a:rPr lang="en-GB" dirty="0"/>
              <a:t>EFT: XXX</a:t>
            </a:r>
          </a:p>
        </p:txBody>
      </p:sp>
    </p:spTree>
    <p:extLst>
      <p:ext uri="{BB962C8B-B14F-4D97-AF65-F5344CB8AC3E}">
        <p14:creationId xmlns:p14="http://schemas.microsoft.com/office/powerpoint/2010/main" val="398245239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3"/>
          <a:stretch>
            <a:fillRect/>
          </a:stretch>
        </p:blipFill>
        <p:spPr>
          <a:xfrm>
            <a:off x="11397208" y="15670360"/>
            <a:ext cx="390178" cy="408467"/>
          </a:xfrm>
          <a:prstGeom prst="rect">
            <a:avLst/>
          </a:prstGeom>
        </p:spPr>
      </p:pic>
      <p:sp>
        <p:nvSpPr>
          <p:cNvPr id="124" name="TextBox 123">
            <a:extLst>
              <a:ext uri="{FF2B5EF4-FFF2-40B4-BE49-F238E27FC236}">
                <a16:creationId xmlns:a16="http://schemas.microsoft.com/office/drawing/2014/main" id="{D80F8723-55F1-441D-8104-58505B6B8CEF}"/>
              </a:ext>
            </a:extLst>
          </p:cNvPr>
          <p:cNvSpPr txBox="1"/>
          <p:nvPr/>
        </p:nvSpPr>
        <p:spPr>
          <a:xfrm>
            <a:off x="8968873" y="3070701"/>
            <a:ext cx="1519615" cy="461665"/>
          </a:xfrm>
          <a:prstGeom prst="rect">
            <a:avLst/>
          </a:prstGeom>
          <a:solidFill>
            <a:schemeClr val="accent5">
              <a:lumMod val="75000"/>
            </a:schemeClr>
          </a:solidFill>
        </p:spPr>
        <p:txBody>
          <a:bodyPr wrap="square" rtlCol="0">
            <a:spAutoFit/>
          </a:bodyPr>
          <a:lstStyle/>
          <a:p>
            <a:r>
              <a:rPr lang="en-GB" sz="1200" b="1" dirty="0"/>
              <a:t>EFT</a:t>
            </a:r>
          </a:p>
          <a:p>
            <a:r>
              <a:rPr lang="en-GB" sz="1200" dirty="0"/>
              <a:t>Add example</a:t>
            </a:r>
          </a:p>
        </p:txBody>
      </p:sp>
      <p:sp>
        <p:nvSpPr>
          <p:cNvPr id="134" name="TextBox 133">
            <a:extLst>
              <a:ext uri="{FF2B5EF4-FFF2-40B4-BE49-F238E27FC236}">
                <a16:creationId xmlns:a16="http://schemas.microsoft.com/office/drawing/2014/main" id="{E42EAB40-4785-4837-8D5C-9A82D58AA15E}"/>
              </a:ext>
            </a:extLst>
          </p:cNvPr>
          <p:cNvSpPr txBox="1"/>
          <p:nvPr/>
        </p:nvSpPr>
        <p:spPr>
          <a:xfrm>
            <a:off x="51022" y="1699696"/>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35" name="TextBox 134">
            <a:extLst>
              <a:ext uri="{FF2B5EF4-FFF2-40B4-BE49-F238E27FC236}">
                <a16:creationId xmlns:a16="http://schemas.microsoft.com/office/drawing/2014/main" id="{F5534EFB-E369-46F4-BB1C-8835A773DC1B}"/>
              </a:ext>
            </a:extLst>
          </p:cNvPr>
          <p:cNvSpPr txBox="1"/>
          <p:nvPr/>
        </p:nvSpPr>
        <p:spPr>
          <a:xfrm>
            <a:off x="7615465" y="1934300"/>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43" name="TextBox 142">
            <a:extLst>
              <a:ext uri="{FF2B5EF4-FFF2-40B4-BE49-F238E27FC236}">
                <a16:creationId xmlns:a16="http://schemas.microsoft.com/office/drawing/2014/main" id="{458D9EB1-577A-446B-B5FB-76C436967634}"/>
              </a:ext>
            </a:extLst>
          </p:cNvPr>
          <p:cNvSpPr txBox="1"/>
          <p:nvPr/>
        </p:nvSpPr>
        <p:spPr>
          <a:xfrm>
            <a:off x="10779243" y="2978367"/>
            <a:ext cx="1235929" cy="646331"/>
          </a:xfrm>
          <a:prstGeom prst="rect">
            <a:avLst/>
          </a:prstGeom>
          <a:noFill/>
          <a:ln>
            <a:solidFill>
              <a:schemeClr val="tx1"/>
            </a:solidFill>
          </a:ln>
        </p:spPr>
        <p:txBody>
          <a:bodyPr wrap="square" rtlCol="0">
            <a:spAutoFit/>
          </a:bodyPr>
          <a:lstStyle/>
          <a:p>
            <a:r>
              <a:rPr lang="en-GB" sz="1200" b="1" dirty="0"/>
              <a:t>Consequence</a:t>
            </a:r>
          </a:p>
          <a:p>
            <a:r>
              <a:rPr lang="en-GB" sz="1200" dirty="0"/>
              <a:t>Link to ADH Bow Tie</a:t>
            </a:r>
          </a:p>
        </p:txBody>
      </p:sp>
      <p:sp>
        <p:nvSpPr>
          <p:cNvPr id="144" name="TextBox 143">
            <a:extLst>
              <a:ext uri="{FF2B5EF4-FFF2-40B4-BE49-F238E27FC236}">
                <a16:creationId xmlns:a16="http://schemas.microsoft.com/office/drawing/2014/main" id="{A9825D23-3C41-421B-AC0D-D0E9E2AF06EF}"/>
              </a:ext>
            </a:extLst>
          </p:cNvPr>
          <p:cNvSpPr txBox="1"/>
          <p:nvPr/>
        </p:nvSpPr>
        <p:spPr>
          <a:xfrm>
            <a:off x="51022" y="2438360"/>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45" name="TextBox 144">
            <a:extLst>
              <a:ext uri="{FF2B5EF4-FFF2-40B4-BE49-F238E27FC236}">
                <a16:creationId xmlns:a16="http://schemas.microsoft.com/office/drawing/2014/main" id="{95752C3F-28FA-4343-BCBB-42CFE2BDD183}"/>
              </a:ext>
            </a:extLst>
          </p:cNvPr>
          <p:cNvSpPr txBox="1"/>
          <p:nvPr/>
        </p:nvSpPr>
        <p:spPr>
          <a:xfrm>
            <a:off x="9271216" y="1020366"/>
            <a:ext cx="935167" cy="646331"/>
          </a:xfrm>
          <a:prstGeom prst="rect">
            <a:avLst/>
          </a:prstGeom>
          <a:noFill/>
          <a:ln>
            <a:solidFill>
              <a:schemeClr val="tx1"/>
            </a:solidFill>
          </a:ln>
        </p:spPr>
        <p:txBody>
          <a:bodyPr wrap="square" rtlCol="0">
            <a:spAutoFit/>
          </a:bodyPr>
          <a:lstStyle/>
          <a:p>
            <a:r>
              <a:rPr lang="en-GB" sz="1200" b="1" dirty="0"/>
              <a:t>Hazard</a:t>
            </a:r>
            <a:endParaRPr lang="en-GB" sz="1200" dirty="0"/>
          </a:p>
          <a:p>
            <a:r>
              <a:rPr lang="en-GB" sz="1200" dirty="0"/>
              <a:t>Aircraft OPs</a:t>
            </a:r>
          </a:p>
        </p:txBody>
      </p:sp>
      <p:sp>
        <p:nvSpPr>
          <p:cNvPr id="10" name="Rectangle 9">
            <a:extLst>
              <a:ext uri="{FF2B5EF4-FFF2-40B4-BE49-F238E27FC236}">
                <a16:creationId xmlns:a16="http://schemas.microsoft.com/office/drawing/2014/main" id="{7FB4308C-EB69-4B42-9D93-6A8ED8490855}"/>
              </a:ext>
            </a:extLst>
          </p:cNvPr>
          <p:cNvSpPr/>
          <p:nvPr/>
        </p:nvSpPr>
        <p:spPr>
          <a:xfrm>
            <a:off x="9261097" y="1668438"/>
            <a:ext cx="935167" cy="792088"/>
          </a:xfrm>
          <a:prstGeom prst="rect">
            <a:avLst/>
          </a:prstGeom>
          <a:pattFill prst="wdDnDiag">
            <a:fgClr>
              <a:srgbClr val="FFFF00"/>
            </a:fgClr>
            <a:bgClr>
              <a:srgbClr val="002060"/>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TextBox 147">
            <a:extLst>
              <a:ext uri="{FF2B5EF4-FFF2-40B4-BE49-F238E27FC236}">
                <a16:creationId xmlns:a16="http://schemas.microsoft.com/office/drawing/2014/main" id="{9352DE11-77A5-401D-BDB4-454EAF39C097}"/>
              </a:ext>
            </a:extLst>
          </p:cNvPr>
          <p:cNvSpPr txBox="1"/>
          <p:nvPr/>
        </p:nvSpPr>
        <p:spPr>
          <a:xfrm>
            <a:off x="6262057" y="1934300"/>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50" name="TextBox 149">
            <a:extLst>
              <a:ext uri="{FF2B5EF4-FFF2-40B4-BE49-F238E27FC236}">
                <a16:creationId xmlns:a16="http://schemas.microsoft.com/office/drawing/2014/main" id="{50DF5F7C-D27B-46EE-80D7-66C8464E3841}"/>
              </a:ext>
            </a:extLst>
          </p:cNvPr>
          <p:cNvSpPr txBox="1"/>
          <p:nvPr/>
        </p:nvSpPr>
        <p:spPr>
          <a:xfrm>
            <a:off x="4849945" y="1934300"/>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51" name="TextBox 150">
            <a:extLst>
              <a:ext uri="{FF2B5EF4-FFF2-40B4-BE49-F238E27FC236}">
                <a16:creationId xmlns:a16="http://schemas.microsoft.com/office/drawing/2014/main" id="{08A85720-8360-4828-8C9C-CA2A1627C02C}"/>
              </a:ext>
            </a:extLst>
          </p:cNvPr>
          <p:cNvSpPr txBox="1"/>
          <p:nvPr/>
        </p:nvSpPr>
        <p:spPr>
          <a:xfrm>
            <a:off x="3417352" y="1929344"/>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53" name="TextBox 152">
            <a:extLst>
              <a:ext uri="{FF2B5EF4-FFF2-40B4-BE49-F238E27FC236}">
                <a16:creationId xmlns:a16="http://schemas.microsoft.com/office/drawing/2014/main" id="{C9FF20F3-D3E2-4754-A05D-57EA3D4BF994}"/>
              </a:ext>
            </a:extLst>
          </p:cNvPr>
          <p:cNvSpPr txBox="1"/>
          <p:nvPr/>
        </p:nvSpPr>
        <p:spPr>
          <a:xfrm>
            <a:off x="1984759" y="1923271"/>
            <a:ext cx="1080000" cy="246221"/>
          </a:xfrm>
          <a:prstGeom prst="rect">
            <a:avLst/>
          </a:prstGeom>
          <a:noFill/>
          <a:ln>
            <a:solidFill>
              <a:schemeClr val="tx1"/>
            </a:solidFill>
          </a:ln>
        </p:spPr>
        <p:txBody>
          <a:bodyPr wrap="square" rtlCol="0">
            <a:spAutoFit/>
          </a:bodyPr>
          <a:lstStyle/>
          <a:p>
            <a:r>
              <a:rPr lang="en-GB" sz="1000" dirty="0"/>
              <a:t>Design</a:t>
            </a:r>
          </a:p>
        </p:txBody>
      </p:sp>
      <p:sp>
        <p:nvSpPr>
          <p:cNvPr id="154" name="TextBox 153">
            <a:extLst>
              <a:ext uri="{FF2B5EF4-FFF2-40B4-BE49-F238E27FC236}">
                <a16:creationId xmlns:a16="http://schemas.microsoft.com/office/drawing/2014/main" id="{6D8D3939-ADE3-45DF-834A-88B16C0CC0B0}"/>
              </a:ext>
            </a:extLst>
          </p:cNvPr>
          <p:cNvSpPr txBox="1"/>
          <p:nvPr/>
        </p:nvSpPr>
        <p:spPr>
          <a:xfrm>
            <a:off x="8968873" y="3724289"/>
            <a:ext cx="1519615" cy="276999"/>
          </a:xfrm>
          <a:prstGeom prst="rect">
            <a:avLst/>
          </a:prstGeom>
          <a:noFill/>
          <a:ln>
            <a:solidFill>
              <a:schemeClr val="tx1"/>
            </a:solidFill>
          </a:ln>
        </p:spPr>
        <p:txBody>
          <a:bodyPr wrap="square" rtlCol="0">
            <a:spAutoFit/>
          </a:bodyPr>
          <a:lstStyle/>
          <a:p>
            <a:r>
              <a:rPr lang="en-GB" sz="1200" dirty="0"/>
              <a:t>Probability</a:t>
            </a:r>
          </a:p>
        </p:txBody>
      </p:sp>
      <p:cxnSp>
        <p:nvCxnSpPr>
          <p:cNvPr id="12" name="Straight Arrow Connector 11">
            <a:extLst>
              <a:ext uri="{FF2B5EF4-FFF2-40B4-BE49-F238E27FC236}">
                <a16:creationId xmlns:a16="http://schemas.microsoft.com/office/drawing/2014/main" id="{0C986FD1-17BD-4892-9382-94951DEDB812}"/>
              </a:ext>
            </a:extLst>
          </p:cNvPr>
          <p:cNvCxnSpPr>
            <a:cxnSpLocks/>
            <a:stCxn id="134" idx="3"/>
            <a:endCxn id="153" idx="1"/>
          </p:cNvCxnSpPr>
          <p:nvPr/>
        </p:nvCxnSpPr>
        <p:spPr>
          <a:xfrm flipV="1">
            <a:off x="1742282" y="2046382"/>
            <a:ext cx="242477" cy="226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BF08E6-BE35-41AF-BE95-3AE866EF27F9}"/>
              </a:ext>
            </a:extLst>
          </p:cNvPr>
          <p:cNvCxnSpPr>
            <a:stCxn id="153" idx="3"/>
            <a:endCxn id="151" idx="1"/>
          </p:cNvCxnSpPr>
          <p:nvPr/>
        </p:nvCxnSpPr>
        <p:spPr>
          <a:xfrm>
            <a:off x="3064759" y="2046382"/>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303D81-8463-4287-8C02-FAC48355895D}"/>
              </a:ext>
            </a:extLst>
          </p:cNvPr>
          <p:cNvCxnSpPr>
            <a:stCxn id="151" idx="3"/>
            <a:endCxn id="150" idx="1"/>
          </p:cNvCxnSpPr>
          <p:nvPr/>
        </p:nvCxnSpPr>
        <p:spPr>
          <a:xfrm>
            <a:off x="4497352" y="2052455"/>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76E81CE-4FF5-4E0A-995C-964BA96A8EC7}"/>
              </a:ext>
            </a:extLst>
          </p:cNvPr>
          <p:cNvCxnSpPr>
            <a:cxnSpLocks/>
            <a:stCxn id="150" idx="3"/>
            <a:endCxn id="148" idx="1"/>
          </p:cNvCxnSpPr>
          <p:nvPr/>
        </p:nvCxnSpPr>
        <p:spPr>
          <a:xfrm>
            <a:off x="5929945" y="2057411"/>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CA1E5F1-E1F2-4976-9EE2-56AC3CF63F74}"/>
              </a:ext>
            </a:extLst>
          </p:cNvPr>
          <p:cNvCxnSpPr>
            <a:stCxn id="148" idx="3"/>
            <a:endCxn id="135" idx="1"/>
          </p:cNvCxnSpPr>
          <p:nvPr/>
        </p:nvCxnSpPr>
        <p:spPr>
          <a:xfrm>
            <a:off x="7342057" y="2057411"/>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6EAE29DF-8DD8-4720-B2A1-AFC659A1E315}"/>
              </a:ext>
            </a:extLst>
          </p:cNvPr>
          <p:cNvCxnSpPr>
            <a:cxnSpLocks/>
            <a:stCxn id="135" idx="3"/>
            <a:endCxn id="124" idx="1"/>
          </p:cNvCxnSpPr>
          <p:nvPr/>
        </p:nvCxnSpPr>
        <p:spPr>
          <a:xfrm>
            <a:off x="8695465" y="2057411"/>
            <a:ext cx="273408" cy="1244123"/>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56" name="TextBox 155">
            <a:extLst>
              <a:ext uri="{FF2B5EF4-FFF2-40B4-BE49-F238E27FC236}">
                <a16:creationId xmlns:a16="http://schemas.microsoft.com/office/drawing/2014/main" id="{B6D960B5-8A23-4F7F-9C28-CFDA7E830111}"/>
              </a:ext>
            </a:extLst>
          </p:cNvPr>
          <p:cNvSpPr txBox="1"/>
          <p:nvPr/>
        </p:nvSpPr>
        <p:spPr>
          <a:xfrm>
            <a:off x="51022" y="3971362"/>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58" name="TextBox 157">
            <a:extLst>
              <a:ext uri="{FF2B5EF4-FFF2-40B4-BE49-F238E27FC236}">
                <a16:creationId xmlns:a16="http://schemas.microsoft.com/office/drawing/2014/main" id="{CF16E8DC-18DD-48F3-B78A-468CA7961A0E}"/>
              </a:ext>
            </a:extLst>
          </p:cNvPr>
          <p:cNvSpPr txBox="1"/>
          <p:nvPr/>
        </p:nvSpPr>
        <p:spPr>
          <a:xfrm>
            <a:off x="7615465" y="4232117"/>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59" name="TextBox 158">
            <a:extLst>
              <a:ext uri="{FF2B5EF4-FFF2-40B4-BE49-F238E27FC236}">
                <a16:creationId xmlns:a16="http://schemas.microsoft.com/office/drawing/2014/main" id="{85AC45B5-E3CF-40E3-854F-60205B038FF9}"/>
              </a:ext>
            </a:extLst>
          </p:cNvPr>
          <p:cNvSpPr txBox="1"/>
          <p:nvPr/>
        </p:nvSpPr>
        <p:spPr>
          <a:xfrm>
            <a:off x="51022" y="4710026"/>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60" name="TextBox 159">
            <a:extLst>
              <a:ext uri="{FF2B5EF4-FFF2-40B4-BE49-F238E27FC236}">
                <a16:creationId xmlns:a16="http://schemas.microsoft.com/office/drawing/2014/main" id="{B0DD045E-C465-47E4-92E4-4454DE7B9327}"/>
              </a:ext>
            </a:extLst>
          </p:cNvPr>
          <p:cNvSpPr txBox="1"/>
          <p:nvPr/>
        </p:nvSpPr>
        <p:spPr>
          <a:xfrm>
            <a:off x="6262057" y="4232117"/>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61" name="TextBox 160">
            <a:extLst>
              <a:ext uri="{FF2B5EF4-FFF2-40B4-BE49-F238E27FC236}">
                <a16:creationId xmlns:a16="http://schemas.microsoft.com/office/drawing/2014/main" id="{91B830BC-8BAE-40B0-A082-E5980EA953A3}"/>
              </a:ext>
            </a:extLst>
          </p:cNvPr>
          <p:cNvSpPr txBox="1"/>
          <p:nvPr/>
        </p:nvSpPr>
        <p:spPr>
          <a:xfrm>
            <a:off x="4849945" y="4232117"/>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62" name="TextBox 161">
            <a:extLst>
              <a:ext uri="{FF2B5EF4-FFF2-40B4-BE49-F238E27FC236}">
                <a16:creationId xmlns:a16="http://schemas.microsoft.com/office/drawing/2014/main" id="{931A9C41-E932-4704-8C38-C0CAA59D1780}"/>
              </a:ext>
            </a:extLst>
          </p:cNvPr>
          <p:cNvSpPr txBox="1"/>
          <p:nvPr/>
        </p:nvSpPr>
        <p:spPr>
          <a:xfrm>
            <a:off x="3417352" y="4227161"/>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71" name="TextBox 170">
            <a:extLst>
              <a:ext uri="{FF2B5EF4-FFF2-40B4-BE49-F238E27FC236}">
                <a16:creationId xmlns:a16="http://schemas.microsoft.com/office/drawing/2014/main" id="{C3A8E9F0-A6D2-4561-9A03-330110896E4E}"/>
              </a:ext>
            </a:extLst>
          </p:cNvPr>
          <p:cNvSpPr txBox="1"/>
          <p:nvPr/>
        </p:nvSpPr>
        <p:spPr>
          <a:xfrm>
            <a:off x="1984759" y="4221088"/>
            <a:ext cx="1080000" cy="246221"/>
          </a:xfrm>
          <a:prstGeom prst="rect">
            <a:avLst/>
          </a:prstGeom>
          <a:noFill/>
          <a:ln>
            <a:solidFill>
              <a:schemeClr val="tx1"/>
            </a:solidFill>
          </a:ln>
        </p:spPr>
        <p:txBody>
          <a:bodyPr wrap="square" rtlCol="0">
            <a:spAutoFit/>
          </a:bodyPr>
          <a:lstStyle/>
          <a:p>
            <a:r>
              <a:rPr lang="en-GB" sz="1000" dirty="0"/>
              <a:t>Design</a:t>
            </a:r>
          </a:p>
        </p:txBody>
      </p:sp>
      <p:cxnSp>
        <p:nvCxnSpPr>
          <p:cNvPr id="172" name="Straight Arrow Connector 171">
            <a:extLst>
              <a:ext uri="{FF2B5EF4-FFF2-40B4-BE49-F238E27FC236}">
                <a16:creationId xmlns:a16="http://schemas.microsoft.com/office/drawing/2014/main" id="{F537A573-4455-4BEB-90B4-71AAEECC5C94}"/>
              </a:ext>
            </a:extLst>
          </p:cNvPr>
          <p:cNvCxnSpPr>
            <a:stCxn id="156" idx="3"/>
            <a:endCxn id="171" idx="1"/>
          </p:cNvCxnSpPr>
          <p:nvPr/>
        </p:nvCxnSpPr>
        <p:spPr>
          <a:xfrm>
            <a:off x="1742282" y="4340694"/>
            <a:ext cx="242477" cy="35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7A63C5B9-9133-403A-AE19-FA5BC1FE028E}"/>
              </a:ext>
            </a:extLst>
          </p:cNvPr>
          <p:cNvCxnSpPr>
            <a:stCxn id="171" idx="3"/>
            <a:endCxn id="162" idx="1"/>
          </p:cNvCxnSpPr>
          <p:nvPr/>
        </p:nvCxnSpPr>
        <p:spPr>
          <a:xfrm>
            <a:off x="3064759" y="4344199"/>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3FF83460-892D-49AF-87DF-AC862736EE59}"/>
              </a:ext>
            </a:extLst>
          </p:cNvPr>
          <p:cNvCxnSpPr>
            <a:stCxn id="162" idx="3"/>
            <a:endCxn id="161" idx="1"/>
          </p:cNvCxnSpPr>
          <p:nvPr/>
        </p:nvCxnSpPr>
        <p:spPr>
          <a:xfrm>
            <a:off x="4497352" y="4350272"/>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09472348-FE9B-4493-8FD1-A5CBD33831CC}"/>
              </a:ext>
            </a:extLst>
          </p:cNvPr>
          <p:cNvCxnSpPr>
            <a:cxnSpLocks/>
            <a:stCxn id="161" idx="3"/>
            <a:endCxn id="160" idx="1"/>
          </p:cNvCxnSpPr>
          <p:nvPr/>
        </p:nvCxnSpPr>
        <p:spPr>
          <a:xfrm>
            <a:off x="5929945" y="4355228"/>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6" name="Straight Arrow Connector 175">
            <a:extLst>
              <a:ext uri="{FF2B5EF4-FFF2-40B4-BE49-F238E27FC236}">
                <a16:creationId xmlns:a16="http://schemas.microsoft.com/office/drawing/2014/main" id="{625E1BC6-7487-4FBD-9BCB-E5D825D927F8}"/>
              </a:ext>
            </a:extLst>
          </p:cNvPr>
          <p:cNvCxnSpPr>
            <a:stCxn id="160" idx="3"/>
            <a:endCxn id="158" idx="1"/>
          </p:cNvCxnSpPr>
          <p:nvPr/>
        </p:nvCxnSpPr>
        <p:spPr>
          <a:xfrm>
            <a:off x="7342057" y="4355228"/>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0C7108DF-4780-4B71-AE57-0C3F8F47868E}"/>
              </a:ext>
            </a:extLst>
          </p:cNvPr>
          <p:cNvCxnSpPr>
            <a:cxnSpLocks/>
            <a:stCxn id="158" idx="3"/>
            <a:endCxn id="124" idx="1"/>
          </p:cNvCxnSpPr>
          <p:nvPr/>
        </p:nvCxnSpPr>
        <p:spPr>
          <a:xfrm flipV="1">
            <a:off x="8695465" y="3301534"/>
            <a:ext cx="273408" cy="1053694"/>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F6845E3-9BF2-42B2-84EC-EDB91F40D785}"/>
              </a:ext>
            </a:extLst>
          </p:cNvPr>
          <p:cNvSpPr txBox="1"/>
          <p:nvPr/>
        </p:nvSpPr>
        <p:spPr>
          <a:xfrm>
            <a:off x="-1464840" y="1744915"/>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3" name="TextBox 42">
            <a:extLst>
              <a:ext uri="{FF2B5EF4-FFF2-40B4-BE49-F238E27FC236}">
                <a16:creationId xmlns:a16="http://schemas.microsoft.com/office/drawing/2014/main" id="{1E191178-33D7-4121-A16C-90593CCF9DA7}"/>
              </a:ext>
            </a:extLst>
          </p:cNvPr>
          <p:cNvSpPr txBox="1"/>
          <p:nvPr/>
        </p:nvSpPr>
        <p:spPr>
          <a:xfrm>
            <a:off x="-1464720" y="2139295"/>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4" name="TextBox 43">
            <a:extLst>
              <a:ext uri="{FF2B5EF4-FFF2-40B4-BE49-F238E27FC236}">
                <a16:creationId xmlns:a16="http://schemas.microsoft.com/office/drawing/2014/main" id="{D368972B-4286-4D85-B23F-E8EA69C264CF}"/>
              </a:ext>
            </a:extLst>
          </p:cNvPr>
          <p:cNvSpPr txBox="1"/>
          <p:nvPr/>
        </p:nvSpPr>
        <p:spPr>
          <a:xfrm>
            <a:off x="-1464840" y="2541146"/>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5" name="TextBox 44">
            <a:extLst>
              <a:ext uri="{FF2B5EF4-FFF2-40B4-BE49-F238E27FC236}">
                <a16:creationId xmlns:a16="http://schemas.microsoft.com/office/drawing/2014/main" id="{2D24603E-27D7-44DF-8B0D-DC169A793AAC}"/>
              </a:ext>
            </a:extLst>
          </p:cNvPr>
          <p:cNvSpPr txBox="1"/>
          <p:nvPr/>
        </p:nvSpPr>
        <p:spPr>
          <a:xfrm>
            <a:off x="-1464840" y="2931384"/>
            <a:ext cx="1080000" cy="246221"/>
          </a:xfrm>
          <a:prstGeom prst="rect">
            <a:avLst/>
          </a:prstGeom>
          <a:noFill/>
          <a:ln>
            <a:solidFill>
              <a:schemeClr val="tx1"/>
            </a:solidFill>
          </a:ln>
        </p:spPr>
        <p:txBody>
          <a:bodyPr wrap="square" rtlCol="0">
            <a:spAutoFit/>
          </a:bodyPr>
          <a:lstStyle/>
          <a:p>
            <a:r>
              <a:rPr lang="en-GB" sz="1000" dirty="0"/>
              <a:t>Control </a:t>
            </a:r>
          </a:p>
        </p:txBody>
      </p:sp>
      <p:cxnSp>
        <p:nvCxnSpPr>
          <p:cNvPr id="7" name="Straight Arrow Connector 6">
            <a:extLst>
              <a:ext uri="{FF2B5EF4-FFF2-40B4-BE49-F238E27FC236}">
                <a16:creationId xmlns:a16="http://schemas.microsoft.com/office/drawing/2014/main" id="{4CBF2114-E16A-4BCE-83FE-5146645270F7}"/>
              </a:ext>
            </a:extLst>
          </p:cNvPr>
          <p:cNvCxnSpPr>
            <a:cxnSpLocks/>
            <a:stCxn id="124" idx="3"/>
            <a:endCxn id="143" idx="1"/>
          </p:cNvCxnSpPr>
          <p:nvPr/>
        </p:nvCxnSpPr>
        <p:spPr>
          <a:xfrm flipV="1">
            <a:off x="10488488" y="3301533"/>
            <a:ext cx="29075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218D5F-3FB6-49DB-BFAA-BF8A9DE8550A}"/>
              </a:ext>
            </a:extLst>
          </p:cNvPr>
          <p:cNvCxnSpPr>
            <a:cxnSpLocks/>
            <a:stCxn id="10" idx="2"/>
            <a:endCxn id="124" idx="0"/>
          </p:cNvCxnSpPr>
          <p:nvPr/>
        </p:nvCxnSpPr>
        <p:spPr>
          <a:xfrm>
            <a:off x="9728681" y="2460526"/>
            <a:ext cx="0" cy="610175"/>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AD71DE4-5736-4B05-B808-4BBB5AFA4635}"/>
              </a:ext>
            </a:extLst>
          </p:cNvPr>
          <p:cNvSpPr txBox="1"/>
          <p:nvPr/>
        </p:nvSpPr>
        <p:spPr>
          <a:xfrm>
            <a:off x="-1451792" y="6309320"/>
            <a:ext cx="1080000" cy="400110"/>
          </a:xfrm>
          <a:prstGeom prst="rect">
            <a:avLst/>
          </a:prstGeom>
          <a:solidFill>
            <a:srgbClr val="FFFF00"/>
          </a:solidFill>
          <a:ln>
            <a:solidFill>
              <a:schemeClr val="tx1"/>
            </a:solidFill>
          </a:ln>
        </p:spPr>
        <p:txBody>
          <a:bodyPr wrap="square" rtlCol="0">
            <a:spAutoFit/>
          </a:bodyPr>
          <a:lstStyle/>
          <a:p>
            <a:r>
              <a:rPr lang="en-GB" sz="1000" dirty="0"/>
              <a:t>Escalation Factor </a:t>
            </a:r>
          </a:p>
        </p:txBody>
      </p:sp>
      <p:cxnSp>
        <p:nvCxnSpPr>
          <p:cNvPr id="49" name="Connector: Curved 48">
            <a:extLst>
              <a:ext uri="{FF2B5EF4-FFF2-40B4-BE49-F238E27FC236}">
                <a16:creationId xmlns:a16="http://schemas.microsoft.com/office/drawing/2014/main" id="{DE8CA580-253F-44C7-AB5A-4740296619F3}"/>
              </a:ext>
            </a:extLst>
          </p:cNvPr>
          <p:cNvCxnSpPr/>
          <p:nvPr/>
        </p:nvCxnSpPr>
        <p:spPr>
          <a:xfrm rot="5400000" flipH="1" flipV="1">
            <a:off x="-430664" y="6162351"/>
            <a:ext cx="405897" cy="288152"/>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7">
            <a:extLst>
              <a:ext uri="{FF2B5EF4-FFF2-40B4-BE49-F238E27FC236}">
                <a16:creationId xmlns:a16="http://schemas.microsoft.com/office/drawing/2014/main" id="{C1ABBFC6-40AA-4EED-BB51-1E06794C2DAA}"/>
              </a:ext>
            </a:extLst>
          </p:cNvPr>
          <p:cNvSpPr>
            <a:spLocks noGrp="1" noChangeArrowheads="1"/>
          </p:cNvSpPr>
          <p:nvPr>
            <p:ph type="title"/>
          </p:nvPr>
        </p:nvSpPr>
        <p:spPr>
          <a:xfrm>
            <a:off x="334433" y="549275"/>
            <a:ext cx="11042651" cy="647700"/>
          </a:xfrm>
          <a:noFill/>
        </p:spPr>
        <p:txBody>
          <a:bodyPr/>
          <a:lstStyle/>
          <a:p>
            <a:pPr eaLnBrk="1" hangingPunct="1"/>
            <a:r>
              <a:rPr lang="en-GB" dirty="0"/>
              <a:t>EFT: XXX</a:t>
            </a:r>
          </a:p>
        </p:txBody>
      </p:sp>
    </p:spTree>
    <p:extLst>
      <p:ext uri="{BB962C8B-B14F-4D97-AF65-F5344CB8AC3E}">
        <p14:creationId xmlns:p14="http://schemas.microsoft.com/office/powerpoint/2010/main" val="84096093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C8A014-7468-4D25-BA40-4E916B42330F}"/>
              </a:ext>
            </a:extLst>
          </p:cNvPr>
          <p:cNvPicPr/>
          <p:nvPr/>
        </p:nvPicPr>
        <p:blipFill rotWithShape="1">
          <a:blip r:embed="rId3" cstate="print">
            <a:extLst>
              <a:ext uri="{28A0092B-C50C-407E-A947-70E740481C1C}">
                <a14:useLocalDpi xmlns:a14="http://schemas.microsoft.com/office/drawing/2010/main" val="0"/>
              </a:ext>
            </a:extLst>
          </a:blip>
          <a:srcRect r="25840"/>
          <a:stretch/>
        </p:blipFill>
        <p:spPr bwMode="auto">
          <a:xfrm>
            <a:off x="623392" y="692696"/>
            <a:ext cx="11449271" cy="5472608"/>
          </a:xfrm>
          <a:prstGeom prst="rect">
            <a:avLst/>
          </a:prstGeom>
          <a:noFill/>
          <a:ln>
            <a:noFill/>
          </a:ln>
          <a:extLst>
            <a:ext uri="{53640926-AAD7-44D8-BBD7-CCE9431645EC}">
              <a14:shadowObscured xmlns:a14="http://schemas.microsoft.com/office/drawing/2010/main"/>
            </a:ext>
          </a:extLst>
        </p:spPr>
      </p:pic>
      <p:sp>
        <p:nvSpPr>
          <p:cNvPr id="3" name="Rectangle 7">
            <a:extLst>
              <a:ext uri="{FF2B5EF4-FFF2-40B4-BE49-F238E27FC236}">
                <a16:creationId xmlns:a16="http://schemas.microsoft.com/office/drawing/2014/main" id="{6A53AD94-A3F7-45E2-ABE5-CD69E5C2354F}"/>
              </a:ext>
            </a:extLst>
          </p:cNvPr>
          <p:cNvSpPr>
            <a:spLocks noGrp="1" noChangeArrowheads="1"/>
          </p:cNvSpPr>
          <p:nvPr>
            <p:ph type="title"/>
          </p:nvPr>
        </p:nvSpPr>
        <p:spPr>
          <a:xfrm>
            <a:off x="2226160" y="222675"/>
            <a:ext cx="6141318" cy="647700"/>
          </a:xfrm>
          <a:noFill/>
        </p:spPr>
        <p:txBody>
          <a:bodyPr/>
          <a:lstStyle/>
          <a:p>
            <a:pPr algn="ctr" eaLnBrk="1" hangingPunct="1"/>
            <a:r>
              <a:rPr lang="en-GB" dirty="0"/>
              <a:t>Example EFT </a:t>
            </a:r>
            <a:r>
              <a:rPr lang="en-GB" dirty="0" err="1"/>
              <a:t>BowTie</a:t>
            </a:r>
            <a:endParaRPr lang="en-GB" dirty="0"/>
          </a:p>
        </p:txBody>
      </p:sp>
    </p:spTree>
    <p:extLst>
      <p:ext uri="{BB962C8B-B14F-4D97-AF65-F5344CB8AC3E}">
        <p14:creationId xmlns:p14="http://schemas.microsoft.com/office/powerpoint/2010/main" val="1852002228"/>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3"/>
          <a:stretch>
            <a:fillRect/>
          </a:stretch>
        </p:blipFill>
        <p:spPr>
          <a:xfrm>
            <a:off x="11397208" y="15670360"/>
            <a:ext cx="390178" cy="408467"/>
          </a:xfrm>
          <a:prstGeom prst="rect">
            <a:avLst/>
          </a:prstGeom>
        </p:spPr>
      </p:pic>
      <p:sp>
        <p:nvSpPr>
          <p:cNvPr id="124" name="TextBox 123">
            <a:extLst>
              <a:ext uri="{FF2B5EF4-FFF2-40B4-BE49-F238E27FC236}">
                <a16:creationId xmlns:a16="http://schemas.microsoft.com/office/drawing/2014/main" id="{D80F8723-55F1-441D-8104-58505B6B8CEF}"/>
              </a:ext>
            </a:extLst>
          </p:cNvPr>
          <p:cNvSpPr txBox="1"/>
          <p:nvPr/>
        </p:nvSpPr>
        <p:spPr>
          <a:xfrm>
            <a:off x="8968873" y="3070701"/>
            <a:ext cx="1519615" cy="646331"/>
          </a:xfrm>
          <a:prstGeom prst="rect">
            <a:avLst/>
          </a:prstGeom>
          <a:solidFill>
            <a:schemeClr val="accent5">
              <a:lumMod val="75000"/>
            </a:schemeClr>
          </a:solidFill>
        </p:spPr>
        <p:txBody>
          <a:bodyPr wrap="square" rtlCol="0">
            <a:spAutoFit/>
          </a:bodyPr>
          <a:lstStyle/>
          <a:p>
            <a:r>
              <a:rPr lang="en-GB" sz="1200" b="1" dirty="0"/>
              <a:t>EFT</a:t>
            </a:r>
          </a:p>
          <a:p>
            <a:r>
              <a:rPr lang="en-GB" sz="1200" dirty="0"/>
              <a:t>Loss of Sustained Engine Operation</a:t>
            </a:r>
          </a:p>
        </p:txBody>
      </p:sp>
      <p:sp>
        <p:nvSpPr>
          <p:cNvPr id="134" name="TextBox 133">
            <a:extLst>
              <a:ext uri="{FF2B5EF4-FFF2-40B4-BE49-F238E27FC236}">
                <a16:creationId xmlns:a16="http://schemas.microsoft.com/office/drawing/2014/main" id="{E42EAB40-4785-4837-8D5C-9A82D58AA15E}"/>
              </a:ext>
            </a:extLst>
          </p:cNvPr>
          <p:cNvSpPr txBox="1"/>
          <p:nvPr/>
        </p:nvSpPr>
        <p:spPr>
          <a:xfrm>
            <a:off x="51022" y="1699696"/>
            <a:ext cx="1691260" cy="646331"/>
          </a:xfrm>
          <a:prstGeom prst="rect">
            <a:avLst/>
          </a:prstGeom>
          <a:noFill/>
          <a:ln>
            <a:solidFill>
              <a:schemeClr val="tx1"/>
            </a:solidFill>
          </a:ln>
        </p:spPr>
        <p:txBody>
          <a:bodyPr wrap="square" rtlCol="0">
            <a:spAutoFit/>
          </a:bodyPr>
          <a:lstStyle/>
          <a:p>
            <a:r>
              <a:rPr lang="en-GB" sz="1200" b="1" dirty="0"/>
              <a:t>ET</a:t>
            </a:r>
          </a:p>
          <a:p>
            <a:r>
              <a:rPr lang="en-GB" sz="1200" dirty="0"/>
              <a:t>MCRI - No fuel flow sensor in Pod</a:t>
            </a:r>
            <a:endParaRPr lang="en-GB" dirty="0"/>
          </a:p>
        </p:txBody>
      </p:sp>
      <p:sp>
        <p:nvSpPr>
          <p:cNvPr id="135" name="TextBox 134">
            <a:extLst>
              <a:ext uri="{FF2B5EF4-FFF2-40B4-BE49-F238E27FC236}">
                <a16:creationId xmlns:a16="http://schemas.microsoft.com/office/drawing/2014/main" id="{F5534EFB-E369-46F4-BB1C-8835A773DC1B}"/>
              </a:ext>
            </a:extLst>
          </p:cNvPr>
          <p:cNvSpPr txBox="1"/>
          <p:nvPr/>
        </p:nvSpPr>
        <p:spPr>
          <a:xfrm>
            <a:off x="7615465" y="1934300"/>
            <a:ext cx="1080000" cy="246221"/>
          </a:xfrm>
          <a:prstGeom prst="rect">
            <a:avLst/>
          </a:prstGeom>
          <a:solidFill>
            <a:srgbClr val="92D050"/>
          </a:solidFill>
          <a:ln>
            <a:solidFill>
              <a:schemeClr val="tx1"/>
            </a:solidFill>
          </a:ln>
        </p:spPr>
        <p:txBody>
          <a:bodyPr wrap="square" rtlCol="0">
            <a:spAutoFit/>
          </a:bodyPr>
          <a:lstStyle/>
          <a:p>
            <a:r>
              <a:rPr lang="en-GB" sz="1000" dirty="0"/>
              <a:t>Tech Info</a:t>
            </a:r>
          </a:p>
        </p:txBody>
      </p:sp>
      <p:sp>
        <p:nvSpPr>
          <p:cNvPr id="143" name="TextBox 142">
            <a:extLst>
              <a:ext uri="{FF2B5EF4-FFF2-40B4-BE49-F238E27FC236}">
                <a16:creationId xmlns:a16="http://schemas.microsoft.com/office/drawing/2014/main" id="{458D9EB1-577A-446B-B5FB-76C436967634}"/>
              </a:ext>
            </a:extLst>
          </p:cNvPr>
          <p:cNvSpPr txBox="1"/>
          <p:nvPr/>
        </p:nvSpPr>
        <p:spPr>
          <a:xfrm>
            <a:off x="10779243" y="3077958"/>
            <a:ext cx="1235929" cy="646331"/>
          </a:xfrm>
          <a:prstGeom prst="rect">
            <a:avLst/>
          </a:prstGeom>
          <a:noFill/>
          <a:ln>
            <a:solidFill>
              <a:schemeClr val="tx1"/>
            </a:solidFill>
          </a:ln>
        </p:spPr>
        <p:txBody>
          <a:bodyPr wrap="square" rtlCol="0">
            <a:spAutoFit/>
          </a:bodyPr>
          <a:lstStyle/>
          <a:p>
            <a:r>
              <a:rPr lang="en-GB" sz="1200" b="1" dirty="0"/>
              <a:t>Consequence</a:t>
            </a:r>
          </a:p>
          <a:p>
            <a:r>
              <a:rPr lang="en-GB" sz="1200" dirty="0"/>
              <a:t>Link to ADH Bow Tie</a:t>
            </a:r>
          </a:p>
        </p:txBody>
      </p:sp>
      <p:sp>
        <p:nvSpPr>
          <p:cNvPr id="144" name="TextBox 143">
            <a:extLst>
              <a:ext uri="{FF2B5EF4-FFF2-40B4-BE49-F238E27FC236}">
                <a16:creationId xmlns:a16="http://schemas.microsoft.com/office/drawing/2014/main" id="{A9825D23-3C41-421B-AC0D-D0E9E2AF06EF}"/>
              </a:ext>
            </a:extLst>
          </p:cNvPr>
          <p:cNvSpPr txBox="1"/>
          <p:nvPr/>
        </p:nvSpPr>
        <p:spPr>
          <a:xfrm>
            <a:off x="51022" y="2370918"/>
            <a:ext cx="1691260" cy="276999"/>
          </a:xfrm>
          <a:prstGeom prst="rect">
            <a:avLst/>
          </a:prstGeom>
          <a:solidFill>
            <a:srgbClr val="0070C0"/>
          </a:solidFill>
          <a:ln>
            <a:solidFill>
              <a:schemeClr val="tx1"/>
            </a:solidFill>
          </a:ln>
        </p:spPr>
        <p:txBody>
          <a:bodyPr wrap="square" rtlCol="0">
            <a:spAutoFit/>
          </a:bodyPr>
          <a:lstStyle/>
          <a:p>
            <a:r>
              <a:rPr lang="en-GB" sz="1200" dirty="0"/>
              <a:t>Improbable</a:t>
            </a:r>
          </a:p>
        </p:txBody>
      </p:sp>
      <p:sp>
        <p:nvSpPr>
          <p:cNvPr id="145" name="TextBox 144">
            <a:extLst>
              <a:ext uri="{FF2B5EF4-FFF2-40B4-BE49-F238E27FC236}">
                <a16:creationId xmlns:a16="http://schemas.microsoft.com/office/drawing/2014/main" id="{95752C3F-28FA-4343-BCBB-42CFE2BDD183}"/>
              </a:ext>
            </a:extLst>
          </p:cNvPr>
          <p:cNvSpPr txBox="1"/>
          <p:nvPr/>
        </p:nvSpPr>
        <p:spPr>
          <a:xfrm>
            <a:off x="9271216" y="1020366"/>
            <a:ext cx="935167" cy="646331"/>
          </a:xfrm>
          <a:prstGeom prst="rect">
            <a:avLst/>
          </a:prstGeom>
          <a:noFill/>
          <a:ln>
            <a:solidFill>
              <a:schemeClr val="tx1"/>
            </a:solidFill>
          </a:ln>
        </p:spPr>
        <p:txBody>
          <a:bodyPr wrap="square" rtlCol="0">
            <a:spAutoFit/>
          </a:bodyPr>
          <a:lstStyle/>
          <a:p>
            <a:r>
              <a:rPr lang="en-GB" sz="1200" b="1" dirty="0"/>
              <a:t>Hazard</a:t>
            </a:r>
            <a:endParaRPr lang="en-GB" sz="1200" dirty="0"/>
          </a:p>
          <a:p>
            <a:r>
              <a:rPr lang="en-GB" sz="1200" dirty="0"/>
              <a:t>Aircraft OPs</a:t>
            </a:r>
          </a:p>
        </p:txBody>
      </p:sp>
      <p:sp>
        <p:nvSpPr>
          <p:cNvPr id="10" name="Rectangle 9">
            <a:extLst>
              <a:ext uri="{FF2B5EF4-FFF2-40B4-BE49-F238E27FC236}">
                <a16:creationId xmlns:a16="http://schemas.microsoft.com/office/drawing/2014/main" id="{7FB4308C-EB69-4B42-9D93-6A8ED8490855}"/>
              </a:ext>
            </a:extLst>
          </p:cNvPr>
          <p:cNvSpPr/>
          <p:nvPr/>
        </p:nvSpPr>
        <p:spPr>
          <a:xfrm>
            <a:off x="9261097" y="1668438"/>
            <a:ext cx="935167" cy="792088"/>
          </a:xfrm>
          <a:prstGeom prst="rect">
            <a:avLst/>
          </a:prstGeom>
          <a:pattFill prst="wdDnDiag">
            <a:fgClr>
              <a:srgbClr val="FFFF00"/>
            </a:fgClr>
            <a:bgClr>
              <a:srgbClr val="002060"/>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TextBox 147">
            <a:extLst>
              <a:ext uri="{FF2B5EF4-FFF2-40B4-BE49-F238E27FC236}">
                <a16:creationId xmlns:a16="http://schemas.microsoft.com/office/drawing/2014/main" id="{9352DE11-77A5-401D-BDB4-454EAF39C097}"/>
              </a:ext>
            </a:extLst>
          </p:cNvPr>
          <p:cNvSpPr txBox="1"/>
          <p:nvPr/>
        </p:nvSpPr>
        <p:spPr>
          <a:xfrm>
            <a:off x="6262057" y="1934300"/>
            <a:ext cx="1080000" cy="246221"/>
          </a:xfrm>
          <a:prstGeom prst="rect">
            <a:avLst/>
          </a:prstGeom>
          <a:solidFill>
            <a:srgbClr val="92D050"/>
          </a:solidFill>
          <a:ln>
            <a:solidFill>
              <a:schemeClr val="tx1"/>
            </a:solidFill>
          </a:ln>
        </p:spPr>
        <p:txBody>
          <a:bodyPr wrap="square" rtlCol="0">
            <a:spAutoFit/>
          </a:bodyPr>
          <a:lstStyle/>
          <a:p>
            <a:r>
              <a:rPr lang="en-GB" sz="1000" dirty="0"/>
              <a:t>Air Crew Pubs</a:t>
            </a:r>
          </a:p>
        </p:txBody>
      </p:sp>
      <p:sp>
        <p:nvSpPr>
          <p:cNvPr id="150" name="TextBox 149">
            <a:extLst>
              <a:ext uri="{FF2B5EF4-FFF2-40B4-BE49-F238E27FC236}">
                <a16:creationId xmlns:a16="http://schemas.microsoft.com/office/drawing/2014/main" id="{50DF5F7C-D27B-46EE-80D7-66C8464E3841}"/>
              </a:ext>
            </a:extLst>
          </p:cNvPr>
          <p:cNvSpPr txBox="1"/>
          <p:nvPr/>
        </p:nvSpPr>
        <p:spPr>
          <a:xfrm>
            <a:off x="4849945" y="1934300"/>
            <a:ext cx="1080000" cy="246221"/>
          </a:xfrm>
          <a:prstGeom prst="rect">
            <a:avLst/>
          </a:prstGeom>
          <a:solidFill>
            <a:srgbClr val="00B0F0"/>
          </a:solidFill>
          <a:ln>
            <a:solidFill>
              <a:schemeClr val="tx1"/>
            </a:solidFill>
          </a:ln>
        </p:spPr>
        <p:txBody>
          <a:bodyPr wrap="square" rtlCol="0">
            <a:spAutoFit/>
          </a:bodyPr>
          <a:lstStyle/>
          <a:p>
            <a:r>
              <a:rPr lang="en-GB" sz="1000" dirty="0"/>
              <a:t>Limitations</a:t>
            </a:r>
          </a:p>
        </p:txBody>
      </p:sp>
      <p:sp>
        <p:nvSpPr>
          <p:cNvPr id="151" name="TextBox 150">
            <a:extLst>
              <a:ext uri="{FF2B5EF4-FFF2-40B4-BE49-F238E27FC236}">
                <a16:creationId xmlns:a16="http://schemas.microsoft.com/office/drawing/2014/main" id="{08A85720-8360-4828-8C9C-CA2A1627C02C}"/>
              </a:ext>
            </a:extLst>
          </p:cNvPr>
          <p:cNvSpPr txBox="1"/>
          <p:nvPr/>
        </p:nvSpPr>
        <p:spPr>
          <a:xfrm>
            <a:off x="3417352" y="1929344"/>
            <a:ext cx="1080000" cy="246221"/>
          </a:xfrm>
          <a:prstGeom prst="rect">
            <a:avLst/>
          </a:prstGeom>
          <a:solidFill>
            <a:srgbClr val="92D050"/>
          </a:solidFill>
          <a:ln>
            <a:solidFill>
              <a:schemeClr val="tx1"/>
            </a:solidFill>
          </a:ln>
        </p:spPr>
        <p:txBody>
          <a:bodyPr wrap="square" rtlCol="0">
            <a:spAutoFit/>
          </a:bodyPr>
          <a:lstStyle/>
          <a:p>
            <a:r>
              <a:rPr lang="en-GB" sz="1000" dirty="0" err="1"/>
              <a:t>Maint</a:t>
            </a:r>
            <a:r>
              <a:rPr lang="en-GB" sz="1000" dirty="0"/>
              <a:t> Schedule</a:t>
            </a:r>
          </a:p>
        </p:txBody>
      </p:sp>
      <p:sp>
        <p:nvSpPr>
          <p:cNvPr id="153" name="TextBox 152">
            <a:extLst>
              <a:ext uri="{FF2B5EF4-FFF2-40B4-BE49-F238E27FC236}">
                <a16:creationId xmlns:a16="http://schemas.microsoft.com/office/drawing/2014/main" id="{C9FF20F3-D3E2-4754-A05D-57EA3D4BF994}"/>
              </a:ext>
            </a:extLst>
          </p:cNvPr>
          <p:cNvSpPr txBox="1"/>
          <p:nvPr/>
        </p:nvSpPr>
        <p:spPr>
          <a:xfrm>
            <a:off x="1984759" y="1923271"/>
            <a:ext cx="1080000" cy="246221"/>
          </a:xfrm>
          <a:prstGeom prst="rect">
            <a:avLst/>
          </a:prstGeom>
          <a:solidFill>
            <a:srgbClr val="92D050"/>
          </a:solidFill>
          <a:ln>
            <a:solidFill>
              <a:schemeClr val="tx1"/>
            </a:solidFill>
          </a:ln>
        </p:spPr>
        <p:txBody>
          <a:bodyPr wrap="square" rtlCol="0">
            <a:spAutoFit/>
          </a:bodyPr>
          <a:lstStyle/>
          <a:p>
            <a:r>
              <a:rPr lang="en-GB" sz="1000" dirty="0"/>
              <a:t>Design</a:t>
            </a:r>
          </a:p>
        </p:txBody>
      </p:sp>
      <p:sp>
        <p:nvSpPr>
          <p:cNvPr id="154" name="TextBox 153">
            <a:extLst>
              <a:ext uri="{FF2B5EF4-FFF2-40B4-BE49-F238E27FC236}">
                <a16:creationId xmlns:a16="http://schemas.microsoft.com/office/drawing/2014/main" id="{6D8D3939-ADE3-45DF-834A-88B16C0CC0B0}"/>
              </a:ext>
            </a:extLst>
          </p:cNvPr>
          <p:cNvSpPr txBox="1"/>
          <p:nvPr/>
        </p:nvSpPr>
        <p:spPr>
          <a:xfrm>
            <a:off x="8968873" y="3724289"/>
            <a:ext cx="1519615" cy="276999"/>
          </a:xfrm>
          <a:prstGeom prst="rect">
            <a:avLst/>
          </a:prstGeom>
          <a:solidFill>
            <a:srgbClr val="0070C0"/>
          </a:solidFill>
          <a:ln>
            <a:solidFill>
              <a:schemeClr val="tx1"/>
            </a:solidFill>
          </a:ln>
        </p:spPr>
        <p:txBody>
          <a:bodyPr wrap="square" rtlCol="0">
            <a:spAutoFit/>
          </a:bodyPr>
          <a:lstStyle/>
          <a:p>
            <a:r>
              <a:rPr lang="en-GB" sz="1200" dirty="0"/>
              <a:t>Improbable</a:t>
            </a:r>
          </a:p>
        </p:txBody>
      </p:sp>
      <p:cxnSp>
        <p:nvCxnSpPr>
          <p:cNvPr id="12" name="Straight Arrow Connector 11">
            <a:extLst>
              <a:ext uri="{FF2B5EF4-FFF2-40B4-BE49-F238E27FC236}">
                <a16:creationId xmlns:a16="http://schemas.microsoft.com/office/drawing/2014/main" id="{0C986FD1-17BD-4892-9382-94951DEDB812}"/>
              </a:ext>
            </a:extLst>
          </p:cNvPr>
          <p:cNvCxnSpPr>
            <a:cxnSpLocks/>
            <a:stCxn id="134" idx="3"/>
            <a:endCxn id="153" idx="1"/>
          </p:cNvCxnSpPr>
          <p:nvPr/>
        </p:nvCxnSpPr>
        <p:spPr>
          <a:xfrm>
            <a:off x="1742282" y="2022862"/>
            <a:ext cx="242477" cy="235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BF08E6-BE35-41AF-BE95-3AE866EF27F9}"/>
              </a:ext>
            </a:extLst>
          </p:cNvPr>
          <p:cNvCxnSpPr>
            <a:stCxn id="153" idx="3"/>
            <a:endCxn id="151" idx="1"/>
          </p:cNvCxnSpPr>
          <p:nvPr/>
        </p:nvCxnSpPr>
        <p:spPr>
          <a:xfrm>
            <a:off x="3064759" y="2046382"/>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303D81-8463-4287-8C02-FAC48355895D}"/>
              </a:ext>
            </a:extLst>
          </p:cNvPr>
          <p:cNvCxnSpPr>
            <a:stCxn id="151" idx="3"/>
            <a:endCxn id="150" idx="1"/>
          </p:cNvCxnSpPr>
          <p:nvPr/>
        </p:nvCxnSpPr>
        <p:spPr>
          <a:xfrm>
            <a:off x="4497352" y="2052455"/>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76E81CE-4FF5-4E0A-995C-964BA96A8EC7}"/>
              </a:ext>
            </a:extLst>
          </p:cNvPr>
          <p:cNvCxnSpPr>
            <a:cxnSpLocks/>
            <a:stCxn id="150" idx="3"/>
            <a:endCxn id="148" idx="1"/>
          </p:cNvCxnSpPr>
          <p:nvPr/>
        </p:nvCxnSpPr>
        <p:spPr>
          <a:xfrm>
            <a:off x="5929945" y="2057411"/>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CA1E5F1-E1F2-4976-9EE2-56AC3CF63F74}"/>
              </a:ext>
            </a:extLst>
          </p:cNvPr>
          <p:cNvCxnSpPr>
            <a:stCxn id="148" idx="3"/>
            <a:endCxn id="135" idx="1"/>
          </p:cNvCxnSpPr>
          <p:nvPr/>
        </p:nvCxnSpPr>
        <p:spPr>
          <a:xfrm>
            <a:off x="7342057" y="2057411"/>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6EAE29DF-8DD8-4720-B2A1-AFC659A1E315}"/>
              </a:ext>
            </a:extLst>
          </p:cNvPr>
          <p:cNvCxnSpPr>
            <a:cxnSpLocks/>
            <a:stCxn id="135" idx="3"/>
            <a:endCxn id="124" idx="1"/>
          </p:cNvCxnSpPr>
          <p:nvPr/>
        </p:nvCxnSpPr>
        <p:spPr>
          <a:xfrm>
            <a:off x="8695465" y="2057411"/>
            <a:ext cx="273408" cy="1336456"/>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F6845E3-9BF2-42B2-84EC-EDB91F40D785}"/>
              </a:ext>
            </a:extLst>
          </p:cNvPr>
          <p:cNvSpPr txBox="1"/>
          <p:nvPr/>
        </p:nvSpPr>
        <p:spPr>
          <a:xfrm>
            <a:off x="1984759" y="2306743"/>
            <a:ext cx="1080000" cy="246221"/>
          </a:xfrm>
          <a:prstGeom prst="rect">
            <a:avLst/>
          </a:prstGeom>
          <a:noFill/>
          <a:ln>
            <a:solidFill>
              <a:schemeClr val="tx1"/>
            </a:solidFill>
          </a:ln>
        </p:spPr>
        <p:txBody>
          <a:bodyPr wrap="square" rtlCol="0">
            <a:spAutoFit/>
          </a:bodyPr>
          <a:lstStyle/>
          <a:p>
            <a:r>
              <a:rPr lang="en-GB" sz="1000" dirty="0"/>
              <a:t>Isolation Valve</a:t>
            </a:r>
          </a:p>
        </p:txBody>
      </p:sp>
      <p:cxnSp>
        <p:nvCxnSpPr>
          <p:cNvPr id="7" name="Straight Arrow Connector 6">
            <a:extLst>
              <a:ext uri="{FF2B5EF4-FFF2-40B4-BE49-F238E27FC236}">
                <a16:creationId xmlns:a16="http://schemas.microsoft.com/office/drawing/2014/main" id="{4CBF2114-E16A-4BCE-83FE-5146645270F7}"/>
              </a:ext>
            </a:extLst>
          </p:cNvPr>
          <p:cNvCxnSpPr>
            <a:cxnSpLocks/>
            <a:stCxn id="124" idx="3"/>
            <a:endCxn id="143" idx="1"/>
          </p:cNvCxnSpPr>
          <p:nvPr/>
        </p:nvCxnSpPr>
        <p:spPr>
          <a:xfrm>
            <a:off x="10488488" y="3393867"/>
            <a:ext cx="290755" cy="72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218D5F-3FB6-49DB-BFAA-BF8A9DE8550A}"/>
              </a:ext>
            </a:extLst>
          </p:cNvPr>
          <p:cNvCxnSpPr>
            <a:cxnSpLocks/>
            <a:stCxn id="10" idx="2"/>
            <a:endCxn id="124" idx="0"/>
          </p:cNvCxnSpPr>
          <p:nvPr/>
        </p:nvCxnSpPr>
        <p:spPr>
          <a:xfrm>
            <a:off x="9728681" y="2460526"/>
            <a:ext cx="0" cy="610175"/>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AD71DE4-5736-4B05-B808-4BBB5AFA4635}"/>
              </a:ext>
            </a:extLst>
          </p:cNvPr>
          <p:cNvSpPr txBox="1"/>
          <p:nvPr/>
        </p:nvSpPr>
        <p:spPr>
          <a:xfrm>
            <a:off x="89474" y="5286952"/>
            <a:ext cx="1540195" cy="553998"/>
          </a:xfrm>
          <a:prstGeom prst="rect">
            <a:avLst/>
          </a:prstGeom>
          <a:solidFill>
            <a:srgbClr val="FFFF00"/>
          </a:solidFill>
          <a:ln>
            <a:solidFill>
              <a:schemeClr val="tx1"/>
            </a:solidFill>
          </a:ln>
        </p:spPr>
        <p:txBody>
          <a:bodyPr wrap="square" rtlCol="0">
            <a:spAutoFit/>
          </a:bodyPr>
          <a:lstStyle/>
          <a:p>
            <a:r>
              <a:rPr lang="en-GB" sz="1000" dirty="0"/>
              <a:t>Escalation Factor:</a:t>
            </a:r>
          </a:p>
          <a:p>
            <a:r>
              <a:rPr lang="en-GB" sz="1000" dirty="0"/>
              <a:t>No means of detecting leak in Pod.</a:t>
            </a:r>
          </a:p>
        </p:txBody>
      </p:sp>
      <p:cxnSp>
        <p:nvCxnSpPr>
          <p:cNvPr id="49" name="Connector: Curved 48">
            <a:extLst>
              <a:ext uri="{FF2B5EF4-FFF2-40B4-BE49-F238E27FC236}">
                <a16:creationId xmlns:a16="http://schemas.microsoft.com/office/drawing/2014/main" id="{DE8CA580-253F-44C7-AB5A-4740296619F3}"/>
              </a:ext>
            </a:extLst>
          </p:cNvPr>
          <p:cNvCxnSpPr>
            <a:cxnSpLocks/>
            <a:stCxn id="75" idx="3"/>
            <a:endCxn id="48" idx="2"/>
          </p:cNvCxnSpPr>
          <p:nvPr/>
        </p:nvCxnSpPr>
        <p:spPr>
          <a:xfrm flipV="1">
            <a:off x="1629669" y="3378991"/>
            <a:ext cx="892624" cy="2184960"/>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7">
            <a:extLst>
              <a:ext uri="{FF2B5EF4-FFF2-40B4-BE49-F238E27FC236}">
                <a16:creationId xmlns:a16="http://schemas.microsoft.com/office/drawing/2014/main" id="{C1ABBFC6-40AA-4EED-BB51-1E06794C2DAA}"/>
              </a:ext>
            </a:extLst>
          </p:cNvPr>
          <p:cNvSpPr>
            <a:spLocks noGrp="1" noChangeArrowheads="1"/>
          </p:cNvSpPr>
          <p:nvPr>
            <p:ph type="title"/>
          </p:nvPr>
        </p:nvSpPr>
        <p:spPr>
          <a:xfrm>
            <a:off x="264094" y="429640"/>
            <a:ext cx="11042651" cy="647700"/>
          </a:xfrm>
          <a:noFill/>
        </p:spPr>
        <p:txBody>
          <a:bodyPr/>
          <a:lstStyle/>
          <a:p>
            <a:pPr eaLnBrk="1" hangingPunct="1"/>
            <a:r>
              <a:rPr lang="en-GB" dirty="0"/>
              <a:t>Example EFT: Loss of Sustained Engine Operation</a:t>
            </a:r>
          </a:p>
        </p:txBody>
      </p:sp>
      <p:sp>
        <p:nvSpPr>
          <p:cNvPr id="47" name="TextBox 46">
            <a:extLst>
              <a:ext uri="{FF2B5EF4-FFF2-40B4-BE49-F238E27FC236}">
                <a16:creationId xmlns:a16="http://schemas.microsoft.com/office/drawing/2014/main" id="{A3609133-ADD7-4219-8A39-97D3E98ACFD4}"/>
              </a:ext>
            </a:extLst>
          </p:cNvPr>
          <p:cNvSpPr txBox="1"/>
          <p:nvPr/>
        </p:nvSpPr>
        <p:spPr>
          <a:xfrm>
            <a:off x="1982293" y="2565389"/>
            <a:ext cx="1080000" cy="400110"/>
          </a:xfrm>
          <a:prstGeom prst="rect">
            <a:avLst/>
          </a:prstGeom>
          <a:noFill/>
          <a:ln>
            <a:solidFill>
              <a:schemeClr val="tx1"/>
            </a:solidFill>
          </a:ln>
        </p:spPr>
        <p:txBody>
          <a:bodyPr wrap="square" rtlCol="0">
            <a:spAutoFit/>
          </a:bodyPr>
          <a:lstStyle/>
          <a:p>
            <a:r>
              <a:rPr lang="en-GB" sz="1000" dirty="0"/>
              <a:t>A/C Fuel Tank Indication</a:t>
            </a:r>
          </a:p>
        </p:txBody>
      </p:sp>
      <p:sp>
        <p:nvSpPr>
          <p:cNvPr id="48" name="TextBox 47">
            <a:extLst>
              <a:ext uri="{FF2B5EF4-FFF2-40B4-BE49-F238E27FC236}">
                <a16:creationId xmlns:a16="http://schemas.microsoft.com/office/drawing/2014/main" id="{CEA096FC-4CE4-44C9-935B-4A6580051360}"/>
              </a:ext>
            </a:extLst>
          </p:cNvPr>
          <p:cNvSpPr txBox="1"/>
          <p:nvPr/>
        </p:nvSpPr>
        <p:spPr>
          <a:xfrm>
            <a:off x="1982293" y="2978881"/>
            <a:ext cx="1080000" cy="400110"/>
          </a:xfrm>
          <a:prstGeom prst="rect">
            <a:avLst/>
          </a:prstGeom>
          <a:noFill/>
          <a:ln>
            <a:solidFill>
              <a:schemeClr val="tx1"/>
            </a:solidFill>
          </a:ln>
        </p:spPr>
        <p:txBody>
          <a:bodyPr wrap="square" rtlCol="0">
            <a:spAutoFit/>
          </a:bodyPr>
          <a:lstStyle/>
          <a:p>
            <a:r>
              <a:rPr lang="en-GB" sz="1000" dirty="0"/>
              <a:t>A/C Low Fuel Warning</a:t>
            </a:r>
          </a:p>
        </p:txBody>
      </p:sp>
      <p:sp>
        <p:nvSpPr>
          <p:cNvPr id="50" name="TextBox 49">
            <a:extLst>
              <a:ext uri="{FF2B5EF4-FFF2-40B4-BE49-F238E27FC236}">
                <a16:creationId xmlns:a16="http://schemas.microsoft.com/office/drawing/2014/main" id="{0C4925F8-7D56-4FCD-8CA4-05406549DF41}"/>
              </a:ext>
            </a:extLst>
          </p:cNvPr>
          <p:cNvSpPr txBox="1"/>
          <p:nvPr/>
        </p:nvSpPr>
        <p:spPr>
          <a:xfrm>
            <a:off x="3417445" y="2306804"/>
            <a:ext cx="1086842" cy="400110"/>
          </a:xfrm>
          <a:prstGeom prst="rect">
            <a:avLst/>
          </a:prstGeom>
          <a:noFill/>
          <a:ln>
            <a:solidFill>
              <a:schemeClr val="tx1"/>
            </a:solidFill>
          </a:ln>
        </p:spPr>
        <p:txBody>
          <a:bodyPr wrap="square" rtlCol="0">
            <a:spAutoFit/>
          </a:bodyPr>
          <a:lstStyle/>
          <a:p>
            <a:r>
              <a:rPr lang="en-GB" sz="1000" dirty="0"/>
              <a:t>Regular Maintenance</a:t>
            </a:r>
          </a:p>
        </p:txBody>
      </p:sp>
      <p:sp>
        <p:nvSpPr>
          <p:cNvPr id="51" name="TextBox 50">
            <a:extLst>
              <a:ext uri="{FF2B5EF4-FFF2-40B4-BE49-F238E27FC236}">
                <a16:creationId xmlns:a16="http://schemas.microsoft.com/office/drawing/2014/main" id="{BEDE0F2C-A28C-4D16-9970-13E644D86C00}"/>
              </a:ext>
            </a:extLst>
          </p:cNvPr>
          <p:cNvSpPr txBox="1"/>
          <p:nvPr/>
        </p:nvSpPr>
        <p:spPr>
          <a:xfrm>
            <a:off x="3414024" y="2706914"/>
            <a:ext cx="1086842" cy="553998"/>
          </a:xfrm>
          <a:prstGeom prst="rect">
            <a:avLst/>
          </a:prstGeom>
          <a:noFill/>
          <a:ln>
            <a:solidFill>
              <a:schemeClr val="tx1"/>
            </a:solidFill>
          </a:ln>
        </p:spPr>
        <p:txBody>
          <a:bodyPr wrap="square" rtlCol="0">
            <a:spAutoFit/>
          </a:bodyPr>
          <a:lstStyle/>
          <a:p>
            <a:r>
              <a:rPr lang="en-GB" sz="1000" dirty="0"/>
              <a:t>Pre &amp; Post Flight inspections</a:t>
            </a:r>
          </a:p>
        </p:txBody>
      </p:sp>
      <p:sp>
        <p:nvSpPr>
          <p:cNvPr id="52" name="TextBox 51">
            <a:extLst>
              <a:ext uri="{FF2B5EF4-FFF2-40B4-BE49-F238E27FC236}">
                <a16:creationId xmlns:a16="http://schemas.microsoft.com/office/drawing/2014/main" id="{0860E06B-AF76-4F51-A9C1-CC56CA225855}"/>
              </a:ext>
            </a:extLst>
          </p:cNvPr>
          <p:cNvSpPr txBox="1"/>
          <p:nvPr/>
        </p:nvSpPr>
        <p:spPr>
          <a:xfrm>
            <a:off x="6259240" y="2296847"/>
            <a:ext cx="1080000" cy="400110"/>
          </a:xfrm>
          <a:prstGeom prst="rect">
            <a:avLst/>
          </a:prstGeom>
          <a:noFill/>
          <a:ln>
            <a:solidFill>
              <a:schemeClr val="tx1"/>
            </a:solidFill>
          </a:ln>
        </p:spPr>
        <p:txBody>
          <a:bodyPr wrap="square" rtlCol="0">
            <a:spAutoFit/>
          </a:bodyPr>
          <a:lstStyle/>
          <a:p>
            <a:r>
              <a:rPr lang="en-GB" sz="1000" dirty="0"/>
              <a:t>Air System Doc Set (ADS)</a:t>
            </a:r>
          </a:p>
        </p:txBody>
      </p:sp>
      <p:sp>
        <p:nvSpPr>
          <p:cNvPr id="53" name="TextBox 52">
            <a:extLst>
              <a:ext uri="{FF2B5EF4-FFF2-40B4-BE49-F238E27FC236}">
                <a16:creationId xmlns:a16="http://schemas.microsoft.com/office/drawing/2014/main" id="{2143465C-3537-402C-9C0A-482F16350B94}"/>
              </a:ext>
            </a:extLst>
          </p:cNvPr>
          <p:cNvSpPr txBox="1"/>
          <p:nvPr/>
        </p:nvSpPr>
        <p:spPr>
          <a:xfrm>
            <a:off x="6259240" y="2697700"/>
            <a:ext cx="1087988" cy="400110"/>
          </a:xfrm>
          <a:prstGeom prst="rect">
            <a:avLst/>
          </a:prstGeom>
          <a:noFill/>
          <a:ln>
            <a:solidFill>
              <a:schemeClr val="tx1"/>
            </a:solidFill>
          </a:ln>
        </p:spPr>
        <p:txBody>
          <a:bodyPr wrap="square" rtlCol="0">
            <a:spAutoFit/>
          </a:bodyPr>
          <a:lstStyle/>
          <a:p>
            <a:r>
              <a:rPr lang="en-GB" sz="1000" dirty="0"/>
              <a:t>Fuel level monitoring</a:t>
            </a:r>
          </a:p>
        </p:txBody>
      </p:sp>
      <p:sp>
        <p:nvSpPr>
          <p:cNvPr id="54" name="TextBox 53">
            <a:extLst>
              <a:ext uri="{FF2B5EF4-FFF2-40B4-BE49-F238E27FC236}">
                <a16:creationId xmlns:a16="http://schemas.microsoft.com/office/drawing/2014/main" id="{F21DA63B-78C4-4912-896C-E1A77FFA2995}"/>
              </a:ext>
            </a:extLst>
          </p:cNvPr>
          <p:cNvSpPr txBox="1"/>
          <p:nvPr/>
        </p:nvSpPr>
        <p:spPr>
          <a:xfrm>
            <a:off x="7614799" y="2296847"/>
            <a:ext cx="1087988" cy="246221"/>
          </a:xfrm>
          <a:prstGeom prst="rect">
            <a:avLst/>
          </a:prstGeom>
          <a:noFill/>
          <a:ln>
            <a:solidFill>
              <a:schemeClr val="tx1"/>
            </a:solidFill>
          </a:ln>
        </p:spPr>
        <p:txBody>
          <a:bodyPr wrap="square" rtlCol="0">
            <a:spAutoFit/>
          </a:bodyPr>
          <a:lstStyle/>
          <a:p>
            <a:r>
              <a:rPr lang="en-GB" sz="1000" dirty="0"/>
              <a:t>Tech Manual</a:t>
            </a:r>
          </a:p>
        </p:txBody>
      </p:sp>
      <p:sp>
        <p:nvSpPr>
          <p:cNvPr id="55" name="TextBox 54">
            <a:extLst>
              <a:ext uri="{FF2B5EF4-FFF2-40B4-BE49-F238E27FC236}">
                <a16:creationId xmlns:a16="http://schemas.microsoft.com/office/drawing/2014/main" id="{138CD811-4F0F-425E-BA62-6BD72DD0F95F}"/>
              </a:ext>
            </a:extLst>
          </p:cNvPr>
          <p:cNvSpPr txBox="1"/>
          <p:nvPr/>
        </p:nvSpPr>
        <p:spPr>
          <a:xfrm>
            <a:off x="6255246" y="3092854"/>
            <a:ext cx="1087988" cy="400110"/>
          </a:xfrm>
          <a:prstGeom prst="rect">
            <a:avLst/>
          </a:prstGeom>
          <a:noFill/>
          <a:ln>
            <a:solidFill>
              <a:schemeClr val="tx1"/>
            </a:solidFill>
          </a:ln>
        </p:spPr>
        <p:txBody>
          <a:bodyPr wrap="square" rtlCol="0">
            <a:spAutoFit/>
          </a:bodyPr>
          <a:lstStyle/>
          <a:p>
            <a:r>
              <a:rPr lang="en-GB" sz="1000" dirty="0"/>
              <a:t>Expected fuel burn rate</a:t>
            </a:r>
          </a:p>
        </p:txBody>
      </p:sp>
      <p:sp>
        <p:nvSpPr>
          <p:cNvPr id="56" name="TextBox 55">
            <a:extLst>
              <a:ext uri="{FF2B5EF4-FFF2-40B4-BE49-F238E27FC236}">
                <a16:creationId xmlns:a16="http://schemas.microsoft.com/office/drawing/2014/main" id="{AD62DBEF-071C-4D71-8A36-5FBD9BE22515}"/>
              </a:ext>
            </a:extLst>
          </p:cNvPr>
          <p:cNvSpPr txBox="1"/>
          <p:nvPr/>
        </p:nvSpPr>
        <p:spPr>
          <a:xfrm>
            <a:off x="4848221" y="2306744"/>
            <a:ext cx="1085051" cy="246221"/>
          </a:xfrm>
          <a:prstGeom prst="rect">
            <a:avLst/>
          </a:prstGeom>
          <a:noFill/>
          <a:ln>
            <a:solidFill>
              <a:schemeClr val="tx1"/>
            </a:solidFill>
          </a:ln>
        </p:spPr>
        <p:txBody>
          <a:bodyPr wrap="square" rtlCol="0">
            <a:spAutoFit/>
          </a:bodyPr>
          <a:lstStyle/>
          <a:p>
            <a:r>
              <a:rPr lang="en-GB" sz="1000" dirty="0"/>
              <a:t>RTS</a:t>
            </a:r>
          </a:p>
        </p:txBody>
      </p:sp>
      <p:sp>
        <p:nvSpPr>
          <p:cNvPr id="57" name="TextBox 56">
            <a:extLst>
              <a:ext uri="{FF2B5EF4-FFF2-40B4-BE49-F238E27FC236}">
                <a16:creationId xmlns:a16="http://schemas.microsoft.com/office/drawing/2014/main" id="{03991026-756A-4525-88F3-5158B278A425}"/>
              </a:ext>
            </a:extLst>
          </p:cNvPr>
          <p:cNvSpPr txBox="1"/>
          <p:nvPr/>
        </p:nvSpPr>
        <p:spPr>
          <a:xfrm>
            <a:off x="4848221" y="2552964"/>
            <a:ext cx="1088660" cy="861774"/>
          </a:xfrm>
          <a:prstGeom prst="rect">
            <a:avLst/>
          </a:prstGeom>
          <a:noFill/>
          <a:ln>
            <a:solidFill>
              <a:schemeClr val="tx1"/>
            </a:solidFill>
          </a:ln>
        </p:spPr>
        <p:txBody>
          <a:bodyPr wrap="square" rtlCol="0">
            <a:spAutoFit/>
          </a:bodyPr>
          <a:lstStyle/>
          <a:p>
            <a:r>
              <a:rPr lang="en-GB" sz="1000" dirty="0"/>
              <a:t>Limitation – only open fuel pod valve prior to and during  refuelling</a:t>
            </a:r>
          </a:p>
        </p:txBody>
      </p:sp>
      <p:cxnSp>
        <p:nvCxnSpPr>
          <p:cNvPr id="58" name="Connector: Curved 57">
            <a:extLst>
              <a:ext uri="{FF2B5EF4-FFF2-40B4-BE49-F238E27FC236}">
                <a16:creationId xmlns:a16="http://schemas.microsoft.com/office/drawing/2014/main" id="{29393771-C2A1-4EBC-8E56-C4D63B11B081}"/>
              </a:ext>
            </a:extLst>
          </p:cNvPr>
          <p:cNvCxnSpPr>
            <a:cxnSpLocks/>
            <a:stCxn id="75" idx="3"/>
            <a:endCxn id="55" idx="2"/>
          </p:cNvCxnSpPr>
          <p:nvPr/>
        </p:nvCxnSpPr>
        <p:spPr>
          <a:xfrm flipV="1">
            <a:off x="1629669" y="3492964"/>
            <a:ext cx="5169571" cy="2070987"/>
          </a:xfrm>
          <a:prstGeom prst="curved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BD780F25-75B6-4E38-BD4F-3F2179D56408}"/>
              </a:ext>
            </a:extLst>
          </p:cNvPr>
          <p:cNvSpPr txBox="1"/>
          <p:nvPr/>
        </p:nvSpPr>
        <p:spPr>
          <a:xfrm>
            <a:off x="89474" y="2707128"/>
            <a:ext cx="1080000" cy="553998"/>
          </a:xfrm>
          <a:prstGeom prst="rect">
            <a:avLst/>
          </a:prstGeom>
          <a:noFill/>
          <a:ln>
            <a:solidFill>
              <a:schemeClr val="tx1"/>
            </a:solidFill>
          </a:ln>
        </p:spPr>
        <p:txBody>
          <a:bodyPr wrap="square" rtlCol="0">
            <a:spAutoFit/>
          </a:bodyPr>
          <a:lstStyle/>
          <a:p>
            <a:r>
              <a:rPr lang="en-GB" sz="1000" dirty="0"/>
              <a:t>Note: Only an issue if leak present</a:t>
            </a:r>
          </a:p>
        </p:txBody>
      </p:sp>
      <p:sp>
        <p:nvSpPr>
          <p:cNvPr id="62" name="TextBox 61">
            <a:extLst>
              <a:ext uri="{FF2B5EF4-FFF2-40B4-BE49-F238E27FC236}">
                <a16:creationId xmlns:a16="http://schemas.microsoft.com/office/drawing/2014/main" id="{91790027-87F0-4675-B616-79B62DD22960}"/>
              </a:ext>
            </a:extLst>
          </p:cNvPr>
          <p:cNvSpPr txBox="1"/>
          <p:nvPr/>
        </p:nvSpPr>
        <p:spPr>
          <a:xfrm>
            <a:off x="7048522" y="4988600"/>
            <a:ext cx="1290913" cy="861774"/>
          </a:xfrm>
          <a:prstGeom prst="rect">
            <a:avLst/>
          </a:prstGeom>
          <a:noFill/>
          <a:ln>
            <a:solidFill>
              <a:schemeClr val="tx1"/>
            </a:solidFill>
          </a:ln>
        </p:spPr>
        <p:txBody>
          <a:bodyPr wrap="square" rtlCol="0">
            <a:spAutoFit/>
          </a:bodyPr>
          <a:lstStyle/>
          <a:p>
            <a:r>
              <a:rPr lang="en-GB" sz="1000" dirty="0"/>
              <a:t>Note: Limitation is the primary method of mitigating a continued fuel pod leak</a:t>
            </a:r>
          </a:p>
        </p:txBody>
      </p:sp>
      <p:sp>
        <p:nvSpPr>
          <p:cNvPr id="65" name="TextBox 64">
            <a:extLst>
              <a:ext uri="{FF2B5EF4-FFF2-40B4-BE49-F238E27FC236}">
                <a16:creationId xmlns:a16="http://schemas.microsoft.com/office/drawing/2014/main" id="{C98968F6-DBB2-4B42-B748-8CCC7FDC62A9}"/>
              </a:ext>
            </a:extLst>
          </p:cNvPr>
          <p:cNvSpPr txBox="1"/>
          <p:nvPr/>
        </p:nvSpPr>
        <p:spPr>
          <a:xfrm>
            <a:off x="1750574" y="4588490"/>
            <a:ext cx="1080000" cy="400110"/>
          </a:xfrm>
          <a:prstGeom prst="rect">
            <a:avLst/>
          </a:prstGeom>
          <a:solidFill>
            <a:schemeClr val="tx1"/>
          </a:solidFill>
          <a:ln>
            <a:solidFill>
              <a:schemeClr val="tx1"/>
            </a:solidFill>
          </a:ln>
        </p:spPr>
        <p:txBody>
          <a:bodyPr wrap="square" rtlCol="0">
            <a:spAutoFit/>
          </a:bodyPr>
          <a:lstStyle/>
          <a:p>
            <a:r>
              <a:rPr lang="en-GB" sz="1000" dirty="0">
                <a:solidFill>
                  <a:schemeClr val="bg1"/>
                </a:solidFill>
              </a:rPr>
              <a:t>Leak Detection Sensor in Pod</a:t>
            </a:r>
          </a:p>
        </p:txBody>
      </p:sp>
      <p:sp>
        <p:nvSpPr>
          <p:cNvPr id="43" name="TextBox 42">
            <a:extLst>
              <a:ext uri="{FF2B5EF4-FFF2-40B4-BE49-F238E27FC236}">
                <a16:creationId xmlns:a16="http://schemas.microsoft.com/office/drawing/2014/main" id="{2C4B89A7-EC57-45F2-A087-FD918039BA3F}"/>
              </a:ext>
            </a:extLst>
          </p:cNvPr>
          <p:cNvSpPr txBox="1"/>
          <p:nvPr/>
        </p:nvSpPr>
        <p:spPr>
          <a:xfrm>
            <a:off x="1017298" y="3414738"/>
            <a:ext cx="1290913" cy="707886"/>
          </a:xfrm>
          <a:prstGeom prst="rect">
            <a:avLst/>
          </a:prstGeom>
          <a:noFill/>
          <a:ln>
            <a:solidFill>
              <a:schemeClr val="tx1"/>
            </a:solidFill>
          </a:ln>
        </p:spPr>
        <p:txBody>
          <a:bodyPr wrap="square" rtlCol="0">
            <a:spAutoFit/>
          </a:bodyPr>
          <a:lstStyle/>
          <a:p>
            <a:r>
              <a:rPr lang="en-GB" sz="1000" dirty="0"/>
              <a:t>Note: Fuel tank indication will indicate leak after substantial loss</a:t>
            </a:r>
          </a:p>
        </p:txBody>
      </p:sp>
    </p:spTree>
    <p:extLst>
      <p:ext uri="{BB962C8B-B14F-4D97-AF65-F5344CB8AC3E}">
        <p14:creationId xmlns:p14="http://schemas.microsoft.com/office/powerpoint/2010/main" val="56640720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BDB097D5-02DB-4B59-886C-CECEB1C4FD78}"/>
              </a:ext>
            </a:extLst>
          </p:cNvPr>
          <p:cNvGraphicFramePr>
            <a:graphicFrameLocks noGrp="1"/>
          </p:cNvGraphicFramePr>
          <p:nvPr>
            <p:extLst>
              <p:ext uri="{D42A27DB-BD31-4B8C-83A1-F6EECF244321}">
                <p14:modId xmlns:p14="http://schemas.microsoft.com/office/powerpoint/2010/main" val="1253629775"/>
              </p:ext>
            </p:extLst>
          </p:nvPr>
        </p:nvGraphicFramePr>
        <p:xfrm>
          <a:off x="609600" y="552451"/>
          <a:ext cx="10707973" cy="5714408"/>
        </p:xfrm>
        <a:graphic>
          <a:graphicData uri="http://schemas.openxmlformats.org/drawingml/2006/table">
            <a:tbl>
              <a:tblPr firstRow="1" firstCol="1" bandRow="1">
                <a:tableStyleId>{5C22544A-7EE6-4342-B048-85BDC9FD1C3A}</a:tableStyleId>
              </a:tblPr>
              <a:tblGrid>
                <a:gridCol w="1502168">
                  <a:extLst>
                    <a:ext uri="{9D8B030D-6E8A-4147-A177-3AD203B41FA5}">
                      <a16:colId xmlns:a16="http://schemas.microsoft.com/office/drawing/2014/main" val="452116939"/>
                    </a:ext>
                  </a:extLst>
                </a:gridCol>
                <a:gridCol w="9205805">
                  <a:extLst>
                    <a:ext uri="{9D8B030D-6E8A-4147-A177-3AD203B41FA5}">
                      <a16:colId xmlns:a16="http://schemas.microsoft.com/office/drawing/2014/main" val="2547745849"/>
                    </a:ext>
                  </a:extLst>
                </a:gridCol>
              </a:tblGrid>
              <a:tr h="196958">
                <a:tc>
                  <a:txBody>
                    <a:bodyPr/>
                    <a:lstStyle/>
                    <a:p>
                      <a:pPr algn="ctr"/>
                      <a:r>
                        <a:rPr lang="en-GB" sz="1000" dirty="0">
                          <a:effectLst/>
                        </a:rPr>
                        <a:t>Barrier</a:t>
                      </a:r>
                      <a:endParaRPr lang="en-GB" sz="1000" dirty="0">
                        <a:effectLst/>
                        <a:latin typeface="Calibri" panose="020F0502020204030204" pitchFamily="34" charset="0"/>
                        <a:ea typeface="Calibri" panose="020F0502020204030204" pitchFamily="34" charset="0"/>
                      </a:endParaRPr>
                    </a:p>
                  </a:txBody>
                  <a:tcPr marL="60873" marR="60873" marT="0" marB="0" anchor="ctr"/>
                </a:tc>
                <a:tc>
                  <a:txBody>
                    <a:bodyPr/>
                    <a:lstStyle/>
                    <a:p>
                      <a:pPr algn="ctr"/>
                      <a:r>
                        <a:rPr lang="en-GB" sz="1000">
                          <a:effectLst/>
                        </a:rPr>
                        <a:t>Description</a:t>
                      </a:r>
                      <a:endParaRPr lang="en-GB" sz="10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471445572"/>
                  </a:ext>
                </a:extLst>
              </a:tr>
              <a:tr h="1289253">
                <a:tc>
                  <a:txBody>
                    <a:bodyPr/>
                    <a:lstStyle/>
                    <a:p>
                      <a:pPr algn="ctr"/>
                      <a:r>
                        <a:rPr lang="en-GB" sz="1600" b="0" dirty="0">
                          <a:effectLst/>
                        </a:rPr>
                        <a:t> Effective</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chemeClr val="accent6"/>
                    </a:solidFill>
                  </a:tcPr>
                </a:tc>
                <a:tc>
                  <a:txBody>
                    <a:bodyPr/>
                    <a:lstStyle/>
                    <a:p>
                      <a:pPr marL="342900" lvl="0" indent="-342900">
                        <a:buFont typeface="Symbol" panose="05050102010706020507" pitchFamily="18" charset="2"/>
                        <a:buChar char=""/>
                      </a:pPr>
                      <a:r>
                        <a:rPr lang="en-GB" sz="1400" dirty="0">
                          <a:effectLst/>
                        </a:rPr>
                        <a:t>Barrier is suitable to eliminate/prevent the threat or lessen likelihood/reduce severity of the consequence. </a:t>
                      </a:r>
                    </a:p>
                    <a:p>
                      <a:pPr marL="342900" lvl="0" indent="-342900">
                        <a:buFont typeface="Symbol" panose="05050102010706020507" pitchFamily="18" charset="2"/>
                        <a:buChar char=""/>
                      </a:pPr>
                      <a:r>
                        <a:rPr lang="en-GB" sz="1400" dirty="0">
                          <a:effectLst/>
                        </a:rPr>
                        <a:t>Barrier has been tested and proven to work as expected. </a:t>
                      </a:r>
                    </a:p>
                    <a:p>
                      <a:pPr marL="342900" lvl="0" indent="-342900">
                        <a:buFont typeface="Symbol" panose="05050102010706020507" pitchFamily="18" charset="2"/>
                        <a:buChar char=""/>
                      </a:pPr>
                      <a:r>
                        <a:rPr lang="en-GB" sz="1400" dirty="0">
                          <a:effectLst/>
                        </a:rPr>
                        <a:t>Barrier owner informed of responsibilities and has provided feedback/ assurance on the status of the barrier. </a:t>
                      </a:r>
                    </a:p>
                    <a:p>
                      <a:pPr marL="342900" lvl="0" indent="-342900" hangingPunct="1">
                        <a:buFont typeface="Symbol" panose="05050102010706020507" pitchFamily="18" charset="2"/>
                        <a:buChar char=""/>
                      </a:pPr>
                      <a:r>
                        <a:rPr lang="en-GB" sz="1400" dirty="0">
                          <a:effectLst/>
                        </a:rPr>
                        <a:t>Barrier is supported by documented evidence. </a:t>
                      </a:r>
                    </a:p>
                    <a:p>
                      <a:pPr marL="342900" lvl="0" indent="-342900">
                        <a:buFont typeface="Symbol" panose="05050102010706020507" pitchFamily="18" charset="2"/>
                        <a:buChar char=""/>
                      </a:pPr>
                      <a:r>
                        <a:rPr lang="en-GB" sz="1400" dirty="0">
                          <a:effectLst/>
                        </a:rPr>
                        <a:t>There are sufficient resources available to maintain the effectiveness of the barrier.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4238921955"/>
                  </a:ext>
                </a:extLst>
              </a:tr>
              <a:tr h="1454046">
                <a:tc>
                  <a:txBody>
                    <a:bodyPr/>
                    <a:lstStyle/>
                    <a:p>
                      <a:pPr algn="ctr"/>
                      <a:r>
                        <a:rPr lang="en-GB" sz="1600" b="0" dirty="0">
                          <a:effectLst/>
                        </a:rPr>
                        <a:t> Adequate</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rgbClr val="00B050"/>
                    </a:solidFill>
                  </a:tcPr>
                </a:tc>
                <a:tc>
                  <a:txBody>
                    <a:bodyPr/>
                    <a:lstStyle/>
                    <a:p>
                      <a:pPr marL="342900" lvl="0" indent="-342900">
                        <a:buFont typeface="Symbol" panose="05050102010706020507" pitchFamily="18" charset="2"/>
                        <a:buChar char=""/>
                      </a:pPr>
                      <a:r>
                        <a:rPr lang="en-GB" sz="1400" dirty="0">
                          <a:effectLst/>
                        </a:rPr>
                        <a:t>Barrier is suitable to eliminate/prevent the threat or lessen likelihood/reduce severity of the consequence. SME judgement suggests the barrier will work as expected, when needed but there might not be documentary evidence to support the assumption. </a:t>
                      </a:r>
                    </a:p>
                    <a:p>
                      <a:pPr marL="342900" lvl="0" indent="-342900">
                        <a:buFont typeface="Symbol" panose="05050102010706020507" pitchFamily="18" charset="2"/>
                        <a:buChar char=""/>
                      </a:pPr>
                      <a:r>
                        <a:rPr lang="en-GB" sz="1400" dirty="0">
                          <a:effectLst/>
                        </a:rPr>
                        <a:t>Description of effectiveness rating in place through SQEP assessment. </a:t>
                      </a:r>
                    </a:p>
                    <a:p>
                      <a:pPr marL="342900" lvl="0" indent="-342900">
                        <a:buFont typeface="Symbol" panose="05050102010706020507" pitchFamily="18" charset="2"/>
                        <a:buChar char=""/>
                      </a:pPr>
                      <a:r>
                        <a:rPr lang="en-GB" sz="1400" dirty="0">
                          <a:effectLst/>
                        </a:rPr>
                        <a:t>Barrier has an owner assigned through SQEP assessment.</a:t>
                      </a:r>
                    </a:p>
                    <a:p>
                      <a:pPr marL="342900" lvl="0" indent="-342900">
                        <a:buFont typeface="Symbol" panose="05050102010706020507" pitchFamily="18" charset="2"/>
                        <a:buChar char=""/>
                      </a:pPr>
                      <a:r>
                        <a:rPr lang="en-GB" sz="1400" dirty="0">
                          <a:effectLst/>
                        </a:rPr>
                        <a:t>Procedural barriers should always be Adequate at best.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2808449456"/>
                  </a:ext>
                </a:extLst>
              </a:tr>
              <a:tr h="1004341">
                <a:tc>
                  <a:txBody>
                    <a:bodyPr/>
                    <a:lstStyle/>
                    <a:p>
                      <a:pPr algn="ctr"/>
                      <a:r>
                        <a:rPr lang="en-GB" sz="1600" b="0" dirty="0">
                          <a:solidFill>
                            <a:schemeClr val="tx1"/>
                          </a:solidFill>
                          <a:effectLst/>
                        </a:rPr>
                        <a:t>Weak</a:t>
                      </a:r>
                      <a:endParaRPr lang="en-GB" sz="1600" b="0" dirty="0">
                        <a:solidFill>
                          <a:schemeClr val="tx1"/>
                        </a:solidFill>
                        <a:effectLst/>
                        <a:latin typeface="Calibri" panose="020F0502020204030204" pitchFamily="34" charset="0"/>
                        <a:ea typeface="Calibri" panose="020F0502020204030204" pitchFamily="34" charset="0"/>
                      </a:endParaRPr>
                    </a:p>
                  </a:txBody>
                  <a:tcPr marL="60873" marR="60873" marT="0" marB="0" anchor="ctr">
                    <a:solidFill>
                      <a:srgbClr val="FFC000"/>
                    </a:solidFill>
                  </a:tcPr>
                </a:tc>
                <a:tc>
                  <a:txBody>
                    <a:bodyPr/>
                    <a:lstStyle/>
                    <a:p>
                      <a:pPr marL="342900" lvl="0" indent="-342900">
                        <a:buFont typeface="Symbol" panose="05050102010706020507" pitchFamily="18" charset="2"/>
                        <a:buChar char=""/>
                      </a:pPr>
                      <a:r>
                        <a:rPr lang="en-GB" sz="1400" dirty="0">
                          <a:effectLst/>
                        </a:rPr>
                        <a:t>The barrier is in place and offers some level of control over the threat, but the adequacy and/or ability of the barrier is considered to be sub-optimal. </a:t>
                      </a:r>
                    </a:p>
                    <a:p>
                      <a:pPr marL="342900" lvl="0" indent="-342900" hangingPunct="1">
                        <a:buFont typeface="Symbol" panose="05050102010706020507" pitchFamily="18" charset="2"/>
                        <a:buChar char=""/>
                      </a:pPr>
                      <a:r>
                        <a:rPr lang="en-GB" sz="1400" dirty="0">
                          <a:effectLst/>
                        </a:rPr>
                        <a:t>Is the default assessment for purely HF related barriers (</a:t>
                      </a:r>
                      <a:r>
                        <a:rPr lang="en-GB" sz="1400" dirty="0" err="1">
                          <a:effectLst/>
                        </a:rPr>
                        <a:t>eg</a:t>
                      </a:r>
                      <a:r>
                        <a:rPr lang="en-GB" sz="1400" dirty="0">
                          <a:effectLst/>
                        </a:rPr>
                        <a:t>, “Behavioural” barrier Type) unless there is clear evidence to the contrary.</a:t>
                      </a:r>
                      <a:endParaRPr lang="en-GB" sz="1400" dirty="0">
                        <a:effectLst/>
                        <a:latin typeface="Arial" panose="020B0604020202020204" pitchFamily="34" charset="0"/>
                        <a:ea typeface="Calibri" panose="020F0502020204030204" pitchFamily="34" charset="0"/>
                      </a:endParaRPr>
                    </a:p>
                  </a:txBody>
                  <a:tcPr marL="0" marR="0" marT="0" marB="0" anchor="ctr"/>
                </a:tc>
                <a:extLst>
                  <a:ext uri="{0D108BD9-81ED-4DB2-BD59-A6C34878D82A}">
                    <a16:rowId xmlns:a16="http://schemas.microsoft.com/office/drawing/2014/main" val="3291302222"/>
                  </a:ext>
                </a:extLst>
              </a:tr>
              <a:tr h="600578">
                <a:tc>
                  <a:txBody>
                    <a:bodyPr/>
                    <a:lstStyle/>
                    <a:p>
                      <a:pPr algn="ctr"/>
                      <a:r>
                        <a:rPr lang="en-GB" sz="1600" b="0" dirty="0">
                          <a:effectLst/>
                        </a:rPr>
                        <a:t> Inadequate</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rgbClr val="FF0000"/>
                    </a:solidFill>
                  </a:tcPr>
                </a:tc>
                <a:tc>
                  <a:txBody>
                    <a:bodyPr/>
                    <a:lstStyle/>
                    <a:p>
                      <a:pPr marL="342900" lvl="0" indent="-342900">
                        <a:buFont typeface="Symbol" panose="05050102010706020507" pitchFamily="18" charset="2"/>
                        <a:buChar char=""/>
                      </a:pPr>
                      <a:r>
                        <a:rPr lang="en-GB" sz="1400" dirty="0">
                          <a:effectLst/>
                        </a:rPr>
                        <a:t>A mitigation that is in place but does not operate reliably or as expected. </a:t>
                      </a:r>
                    </a:p>
                    <a:p>
                      <a:pPr marL="342900" lvl="0" indent="-342900" hangingPunct="1">
                        <a:buFont typeface="Symbol" panose="05050102010706020507" pitchFamily="18" charset="2"/>
                        <a:buChar char=""/>
                      </a:pPr>
                      <a:r>
                        <a:rPr lang="en-GB" sz="1400" dirty="0">
                          <a:effectLst/>
                        </a:rPr>
                        <a:t>Applies especially to technical solutions that do not deliver the intended level of control. </a:t>
                      </a:r>
                      <a:endParaRPr lang="en-GB" sz="1400" dirty="0">
                        <a:effectLst/>
                        <a:latin typeface="Arial" panose="020B0604020202020204" pitchFamily="34" charset="0"/>
                        <a:ea typeface="Calibri" panose="020F0502020204030204" pitchFamily="34" charset="0"/>
                      </a:endParaRPr>
                    </a:p>
                  </a:txBody>
                  <a:tcPr marL="0" marR="0" marT="0" marB="0" anchor="ctr"/>
                </a:tc>
                <a:extLst>
                  <a:ext uri="{0D108BD9-81ED-4DB2-BD59-A6C34878D82A}">
                    <a16:rowId xmlns:a16="http://schemas.microsoft.com/office/drawing/2014/main" val="1953488290"/>
                  </a:ext>
                </a:extLst>
              </a:tr>
              <a:tr h="584616">
                <a:tc>
                  <a:txBody>
                    <a:bodyPr/>
                    <a:lstStyle/>
                    <a:p>
                      <a:pPr algn="ctr"/>
                      <a:r>
                        <a:rPr lang="en-GB" sz="1600" b="0" dirty="0">
                          <a:solidFill>
                            <a:schemeClr val="tx1"/>
                          </a:solidFill>
                          <a:effectLst/>
                        </a:rPr>
                        <a:t>Unknown </a:t>
                      </a:r>
                      <a:endParaRPr lang="en-GB" sz="1600" b="0" dirty="0">
                        <a:solidFill>
                          <a:schemeClr val="tx1"/>
                        </a:solidFill>
                        <a:effectLst/>
                        <a:latin typeface="Calibri" panose="020F0502020204030204" pitchFamily="34" charset="0"/>
                        <a:ea typeface="Calibri" panose="020F0502020204030204" pitchFamily="34" charset="0"/>
                      </a:endParaRPr>
                    </a:p>
                  </a:txBody>
                  <a:tcPr marL="60873" marR="60873" marT="0" marB="0" anchor="ctr">
                    <a:solidFill>
                      <a:schemeClr val="bg1">
                        <a:lumMod val="85000"/>
                      </a:schemeClr>
                    </a:solidFill>
                  </a:tcPr>
                </a:tc>
                <a:tc>
                  <a:txBody>
                    <a:bodyPr/>
                    <a:lstStyle/>
                    <a:p>
                      <a:pPr marL="342900" lvl="0" indent="-342900">
                        <a:buFont typeface="Symbol" panose="05050102010706020507" pitchFamily="18" charset="2"/>
                        <a:buChar char=""/>
                      </a:pPr>
                      <a:r>
                        <a:rPr lang="en-GB" sz="1400" dirty="0">
                          <a:effectLst/>
                        </a:rPr>
                        <a:t>The barrier has been included in the </a:t>
                      </a:r>
                      <a:r>
                        <a:rPr lang="en-GB" sz="1400" dirty="0" err="1">
                          <a:effectLst/>
                        </a:rPr>
                        <a:t>BowTie</a:t>
                      </a:r>
                      <a:r>
                        <a:rPr lang="en-GB" sz="1400" dirty="0">
                          <a:effectLst/>
                        </a:rPr>
                        <a:t> but has not been assessed by a SQEP panel for effectiveness.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902581848"/>
                  </a:ext>
                </a:extLst>
              </a:tr>
              <a:tr h="584616">
                <a:tc>
                  <a:txBody>
                    <a:bodyPr/>
                    <a:lstStyle/>
                    <a:p>
                      <a:pPr algn="ctr"/>
                      <a:r>
                        <a:rPr lang="en-GB" sz="1600" b="0" dirty="0">
                          <a:effectLst/>
                        </a:rPr>
                        <a:t> Not Present</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chemeClr val="tx1"/>
                    </a:solidFill>
                  </a:tcPr>
                </a:tc>
                <a:tc>
                  <a:txBody>
                    <a:bodyPr/>
                    <a:lstStyle/>
                    <a:p>
                      <a:pPr marL="342900" lvl="0" indent="-342900">
                        <a:buFont typeface="Symbol" panose="05050102010706020507" pitchFamily="18" charset="2"/>
                        <a:buChar char=""/>
                      </a:pPr>
                      <a:r>
                        <a:rPr lang="en-GB" sz="1400" dirty="0">
                          <a:effectLst/>
                        </a:rPr>
                        <a:t>Applies to any mitigation that is known to exist and is considered appropriate in the subject </a:t>
                      </a:r>
                      <a:r>
                        <a:rPr lang="en-GB" sz="1400" dirty="0" err="1">
                          <a:effectLst/>
                        </a:rPr>
                        <a:t>BowTie</a:t>
                      </a:r>
                      <a:r>
                        <a:rPr lang="en-GB" sz="1400" dirty="0">
                          <a:effectLst/>
                        </a:rPr>
                        <a:t>. Includes: Not present unfunded (purely aspirational) and Not Present funded (planed for future incorporation).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1538890133"/>
                  </a:ext>
                </a:extLst>
              </a:tr>
            </a:tbl>
          </a:graphicData>
        </a:graphic>
      </p:graphicFrame>
      <p:sp>
        <p:nvSpPr>
          <p:cNvPr id="7" name="Rectangle 14">
            <a:extLst>
              <a:ext uri="{FF2B5EF4-FFF2-40B4-BE49-F238E27FC236}">
                <a16:creationId xmlns:a16="http://schemas.microsoft.com/office/drawing/2014/main" id="{17B21579-33AD-4776-A336-C7F7B38FC223}"/>
              </a:ext>
            </a:extLst>
          </p:cNvPr>
          <p:cNvSpPr>
            <a:spLocks noChangeArrowheads="1"/>
          </p:cNvSpPr>
          <p:nvPr/>
        </p:nvSpPr>
        <p:spPr bwMode="auto">
          <a:xfrm>
            <a:off x="2020888" y="1700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7">
            <a:extLst>
              <a:ext uri="{FF2B5EF4-FFF2-40B4-BE49-F238E27FC236}">
                <a16:creationId xmlns:a16="http://schemas.microsoft.com/office/drawing/2014/main" id="{D0C5E0E8-94AB-4FA5-846C-596FF46F11EE}"/>
              </a:ext>
            </a:extLst>
          </p:cNvPr>
          <p:cNvSpPr>
            <a:spLocks noGrp="1" noChangeArrowheads="1"/>
          </p:cNvSpPr>
          <p:nvPr>
            <p:ph type="title"/>
          </p:nvPr>
        </p:nvSpPr>
        <p:spPr>
          <a:xfrm>
            <a:off x="2173574" y="41805"/>
            <a:ext cx="7045377" cy="647700"/>
          </a:xfrm>
          <a:noFill/>
        </p:spPr>
        <p:txBody>
          <a:bodyPr/>
          <a:lstStyle/>
          <a:p>
            <a:pPr algn="ctr" eaLnBrk="1" hangingPunct="1"/>
            <a:r>
              <a:rPr lang="en-GB" dirty="0"/>
              <a:t>Barrier Effectiveness Criteria</a:t>
            </a:r>
          </a:p>
        </p:txBody>
      </p:sp>
    </p:spTree>
    <p:extLst>
      <p:ext uri="{BB962C8B-B14F-4D97-AF65-F5344CB8AC3E}">
        <p14:creationId xmlns:p14="http://schemas.microsoft.com/office/powerpoint/2010/main" val="2494829464"/>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E8876F-F406-4B04-958C-A1519FD77DC4}"/>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When communicating EFT’s into the ADH the use of the common likelihood assessments from RA1210, reproduced below, should be used. These assessment ratings are assigned to the ET and EFT by using the TE Release risk matrix defined within </a:t>
            </a:r>
            <a:r>
              <a:rPr lang="en-GB" sz="1800" dirty="0" err="1">
                <a:effectLst/>
                <a:latin typeface="Calibri" panose="020F0502020204030204" pitchFamily="34" charset="0"/>
                <a:ea typeface="Calibri" panose="020F0502020204030204" pitchFamily="34" charset="0"/>
              </a:rPr>
              <a:t>BowTieServer</a:t>
            </a:r>
            <a:endParaRPr lang="en-GB" sz="1800" dirty="0">
              <a:effectLst/>
              <a:latin typeface="Calibri" panose="020F0502020204030204" pitchFamily="34" charset="0"/>
              <a:ea typeface="Calibri" panose="020F0502020204030204" pitchFamily="34" charset="0"/>
            </a:endParaRPr>
          </a:p>
          <a:p>
            <a:pPr marL="0" indent="0">
              <a:buNone/>
            </a:pPr>
            <a:endParaRPr lang="en-GB" dirty="0"/>
          </a:p>
          <a:p>
            <a:pPr marL="0" indent="0">
              <a:buNone/>
            </a:pPr>
            <a:endParaRPr lang="en-GB" dirty="0"/>
          </a:p>
        </p:txBody>
      </p:sp>
      <p:graphicFrame>
        <p:nvGraphicFramePr>
          <p:cNvPr id="6" name="Table 5">
            <a:extLst>
              <a:ext uri="{FF2B5EF4-FFF2-40B4-BE49-F238E27FC236}">
                <a16:creationId xmlns:a16="http://schemas.microsoft.com/office/drawing/2014/main" id="{F9EA80B1-519B-4D2A-8436-411EB07D0895}"/>
              </a:ext>
            </a:extLst>
          </p:cNvPr>
          <p:cNvGraphicFramePr>
            <a:graphicFrameLocks noGrp="1"/>
          </p:cNvGraphicFramePr>
          <p:nvPr>
            <p:extLst>
              <p:ext uri="{D42A27DB-BD31-4B8C-83A1-F6EECF244321}">
                <p14:modId xmlns:p14="http://schemas.microsoft.com/office/powerpoint/2010/main" val="3397116498"/>
              </p:ext>
            </p:extLst>
          </p:nvPr>
        </p:nvGraphicFramePr>
        <p:xfrm>
          <a:off x="1162700" y="2996952"/>
          <a:ext cx="9217024" cy="1584175"/>
        </p:xfrm>
        <a:graphic>
          <a:graphicData uri="http://schemas.openxmlformats.org/drawingml/2006/table">
            <a:tbl>
              <a:tblPr firstRow="1" firstCol="1" bandRow="1"/>
              <a:tblGrid>
                <a:gridCol w="4608034">
                  <a:extLst>
                    <a:ext uri="{9D8B030D-6E8A-4147-A177-3AD203B41FA5}">
                      <a16:colId xmlns:a16="http://schemas.microsoft.com/office/drawing/2014/main" val="3091691269"/>
                    </a:ext>
                  </a:extLst>
                </a:gridCol>
                <a:gridCol w="4608990">
                  <a:extLst>
                    <a:ext uri="{9D8B030D-6E8A-4147-A177-3AD203B41FA5}">
                      <a16:colId xmlns:a16="http://schemas.microsoft.com/office/drawing/2014/main" val="3417573688"/>
                    </a:ext>
                  </a:extLst>
                </a:gridCol>
              </a:tblGrid>
              <a:tr h="316835">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Likelihood Assessment Category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38100" algn="ctr">
                        <a:lnSpc>
                          <a:spcPct val="101000"/>
                        </a:lnSpc>
                        <a:spcAft>
                          <a:spcPts val="50"/>
                        </a:spcAft>
                      </a:pPr>
                      <a:r>
                        <a:rPr lang="en-GB" sz="1800">
                          <a:effectLst/>
                          <a:latin typeface="Calibri" panose="020F0502020204030204" pitchFamily="34" charset="0"/>
                          <a:ea typeface="Calibri" panose="020F0502020204030204" pitchFamily="34" charset="0"/>
                          <a:cs typeface="Calibri" panose="020F0502020204030204" pitchFamily="34" charset="0"/>
                        </a:rPr>
                        <a:t>Definition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8798724"/>
                  </a:ext>
                </a:extLst>
              </a:tr>
              <a:tr h="316835">
                <a:tc>
                  <a:txBody>
                    <a:bodyPr/>
                    <a:lstStyle/>
                    <a:p>
                      <a:pPr marR="38100" algn="ctr">
                        <a:lnSpc>
                          <a:spcPct val="101000"/>
                        </a:lnSpc>
                        <a:spcAft>
                          <a:spcPts val="50"/>
                        </a:spcAft>
                      </a:pP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Frequent</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R="38100" algn="ctr">
                        <a:lnSpc>
                          <a:spcPct val="101000"/>
                        </a:lnSpc>
                        <a:spcAft>
                          <a:spcPts val="50"/>
                        </a:spcAft>
                      </a:pPr>
                      <a:r>
                        <a:rPr lang="en-GB" sz="1800">
                          <a:effectLst/>
                          <a:latin typeface="Calibri" panose="020F0502020204030204" pitchFamily="34" charset="0"/>
                          <a:ea typeface="Calibri" panose="020F0502020204030204" pitchFamily="34" charset="0"/>
                          <a:cs typeface="Calibri" panose="020F0502020204030204" pitchFamily="34" charset="0"/>
                        </a:rPr>
                        <a:t>Likely to occur at least several times a year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5719154"/>
                  </a:ext>
                </a:extLst>
              </a:tr>
              <a:tr h="316835">
                <a:tc>
                  <a:txBody>
                    <a:bodyPr/>
                    <a:lstStyle/>
                    <a:p>
                      <a:pPr marR="38100" algn="ctr">
                        <a:lnSpc>
                          <a:spcPct val="101000"/>
                        </a:lnSpc>
                        <a:spcAft>
                          <a:spcPts val="50"/>
                        </a:spcAft>
                      </a:pPr>
                      <a:r>
                        <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Occasional</a:t>
                      </a:r>
                      <a:endParaRPr lang="en-GB" sz="1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Likely to occur one or more times per year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9696069"/>
                  </a:ext>
                </a:extLst>
              </a:tr>
              <a:tr h="316835">
                <a:tc>
                  <a:txBody>
                    <a:bodyPr/>
                    <a:lstStyle/>
                    <a:p>
                      <a:pPr marR="38100" algn="ctr">
                        <a:lnSpc>
                          <a:spcPct val="101000"/>
                        </a:lnSpc>
                        <a:spcAft>
                          <a:spcPts val="50"/>
                        </a:spcAft>
                      </a:pPr>
                      <a:r>
                        <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Remote</a:t>
                      </a:r>
                      <a:endParaRPr lang="en-GB" sz="1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Likely to occur one or more times in 10 years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4269875"/>
                  </a:ext>
                </a:extLst>
              </a:tr>
              <a:tr h="316835">
                <a:tc>
                  <a:txBody>
                    <a:bodyPr/>
                    <a:lstStyle/>
                    <a:p>
                      <a:pPr marR="38100" algn="ctr">
                        <a:lnSpc>
                          <a:spcPct val="101000"/>
                        </a:lnSpc>
                        <a:spcAft>
                          <a:spcPts val="50"/>
                        </a:spcAft>
                      </a:pPr>
                      <a:r>
                        <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Improbable</a:t>
                      </a:r>
                      <a:endParaRPr lang="en-GB" sz="1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Unlikely to occur in 10 years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1263242"/>
                  </a:ext>
                </a:extLst>
              </a:tr>
            </a:tbl>
          </a:graphicData>
        </a:graphic>
      </p:graphicFrame>
      <p:sp>
        <p:nvSpPr>
          <p:cNvPr id="4" name="Rectangle 7">
            <a:extLst>
              <a:ext uri="{FF2B5EF4-FFF2-40B4-BE49-F238E27FC236}">
                <a16:creationId xmlns:a16="http://schemas.microsoft.com/office/drawing/2014/main" id="{8E4DBFE5-E743-411D-B55E-106F77C2B629}"/>
              </a:ext>
            </a:extLst>
          </p:cNvPr>
          <p:cNvSpPr>
            <a:spLocks noGrp="1" noChangeArrowheads="1"/>
          </p:cNvSpPr>
          <p:nvPr>
            <p:ph type="title"/>
          </p:nvPr>
        </p:nvSpPr>
        <p:spPr>
          <a:xfrm>
            <a:off x="2248524" y="404145"/>
            <a:ext cx="7045377" cy="647700"/>
          </a:xfrm>
          <a:noFill/>
        </p:spPr>
        <p:txBody>
          <a:bodyPr/>
          <a:lstStyle/>
          <a:p>
            <a:pPr algn="ctr" eaLnBrk="1" hangingPunct="1"/>
            <a:r>
              <a:rPr lang="en-GB" dirty="0"/>
              <a:t>Likelihood Assessment Criteria</a:t>
            </a:r>
          </a:p>
        </p:txBody>
      </p:sp>
    </p:spTree>
    <p:extLst>
      <p:ext uri="{BB962C8B-B14F-4D97-AF65-F5344CB8AC3E}">
        <p14:creationId xmlns:p14="http://schemas.microsoft.com/office/powerpoint/2010/main" val="3694728349"/>
      </p:ext>
    </p:extLst>
  </p:cSld>
  <p:clrMapOvr>
    <a:masterClrMapping/>
  </p:clrMapOvr>
  <p:transition>
    <p:fad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c3f603b-8504-4f64-8527-f58553555855">
      <Terms xmlns="http://schemas.microsoft.com/office/infopath/2007/PartnerControls"/>
    </lcf76f155ced4ddcb4097134ff3c332f>
    <TaxCatchAll xmlns="0821988d-8727-4eb4-919d-4308d73b80d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93384DBF60BF14EB62BD7130D93D12D" ma:contentTypeVersion="" ma:contentTypeDescription="Create a new document." ma:contentTypeScope="" ma:versionID="25db65a4ebfd658a5e97c160f8f2627e">
  <xsd:schema xmlns:xsd="http://www.w3.org/2001/XMLSchema" xmlns:xs="http://www.w3.org/2001/XMLSchema" xmlns:p="http://schemas.microsoft.com/office/2006/metadata/properties" xmlns:ns2="2c3f603b-8504-4f64-8527-f58553555855" xmlns:ns3="3446c001-7ded-4dff-84dc-f6ae0daccc20" xmlns:ns4="0821988d-8727-4eb4-919d-4308d73b80d4" targetNamespace="http://schemas.microsoft.com/office/2006/metadata/properties" ma:root="true" ma:fieldsID="628acc98bf6f07115c1e845c71fc163c" ns2:_="" ns3:_="" ns4:_="">
    <xsd:import namespace="2c3f603b-8504-4f64-8527-f58553555855"/>
    <xsd:import namespace="3446c001-7ded-4dff-84dc-f6ae0daccc20"/>
    <xsd:import namespace="0821988d-8727-4eb4-919d-4308d73b80d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lcf76f155ced4ddcb4097134ff3c332f" minOccurs="0"/>
                <xsd:element ref="ns4: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3f603b-8504-4f64-8527-f585535558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f7636e4-27fd-40f6-b66a-8c08e824a21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46c001-7ded-4dff-84dc-f6ae0daccc2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821988d-8727-4eb4-919d-4308d73b80d4"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2dc81c6-ae7a-4a20-8997-e505f06978bc}" ma:internalName="TaxCatchAll" ma:showField="CatchAllData" ma:web="85525230-238a-4bce-b064-430adaa6d1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jMjFhYzgyYi1hYWE3LTRjOTUtOTg4Zi1jYjNhNTY0MzQyMDQiIG9yaWdpbj0idXNlclNlbGVjdGVkIj48ZWxlbWVudCB1aWQ9ImlkX2NsYXNzaWZpY2F0aW9uX2NvbmZpZGVudGlhbCIgdmFsdWU9IiIgeG1sbnM9Imh0dHA6Ly93d3cuYm9sZG9uamFtZXMuY29tLzIwMDgvMDEvc2llL2ludGVybmFsL2xhYmVsIiAvPjxlbGVtZW50IHVpZD0iMTA4YTVkMTYtMGRhYS00NmU2LTgxNTMtNDE2ZjllM2ZkY2ZkIiB2YWx1ZT0iIiB4bWxucz0iaHR0cDovL3d3dy5ib2xkb25qYW1lcy5jb20vMjAwOC8wMS9zaWUvaW50ZXJuYWwvbGFiZWwiIC8+PC9zaXNsPjxVc2VyTmFtZT5SLUFDRVxXSUxTMTEzNy1SPC9Vc2VyTmFtZT48RGF0ZVRpbWU+MzAvMDYvMjAyMiAxMTo0ODo0OTwvRGF0ZVRpbWU+PExhYmVsU3RyaW5nPkJhc2VsaW5lPC9MYWJlbFN0cmluZz48L2l0ZW0+PC9sYWJlbEhpc3Rvcnk+</Value>
</WrappedLabelHistory>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sisl xmlns:xsd="http://www.w3.org/2001/XMLSchema" xmlns:xsi="http://www.w3.org/2001/XMLSchema-instance" xmlns="http://www.boldonjames.com/2008/01/sie/internal/label" sislVersion="0" policy="c21ac82b-aaa7-4c95-988f-cb3a56434204" origin="userSelected">
  <element uid="id_classification_confidential" value=""/>
  <element uid="108a5d16-0daa-46e6-8153-416f9e3fdcfd" value=""/>
</sisl>
</file>

<file path=customXml/itemProps1.xml><?xml version="1.0" encoding="utf-8"?>
<ds:datastoreItem xmlns:ds="http://schemas.openxmlformats.org/officeDocument/2006/customXml" ds:itemID="{23ADB8B0-7A8F-4E0B-983C-B6D804CB0CEE}">
  <ds:schemaRefs>
    <ds:schemaRef ds:uri="2c3f603b-8504-4f64-8527-f58553555855"/>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0821988d-8727-4eb4-919d-4308d73b80d4"/>
    <ds:schemaRef ds:uri="3446c001-7ded-4dff-84dc-f6ae0daccc20"/>
    <ds:schemaRef ds:uri="http://www.w3.org/XML/1998/namespace"/>
  </ds:schemaRefs>
</ds:datastoreItem>
</file>

<file path=customXml/itemProps2.xml><?xml version="1.0" encoding="utf-8"?>
<ds:datastoreItem xmlns:ds="http://schemas.openxmlformats.org/officeDocument/2006/customXml" ds:itemID="{DB35C5C8-F358-4855-BA7E-8E7B27AEE1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3f603b-8504-4f64-8527-f58553555855"/>
    <ds:schemaRef ds:uri="3446c001-7ded-4dff-84dc-f6ae0daccc20"/>
    <ds:schemaRef ds:uri="0821988d-8727-4eb4-919d-4308d73b80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B6B9D2-16F0-471E-9291-9D4EF916E471}">
  <ds:schemaRefs>
    <ds:schemaRef ds:uri="http://www.w3.org/2001/XMLSchema"/>
    <ds:schemaRef ds:uri="http://www.boldonjames.com/2016/02/Classifier/internal/wrappedLabelHistory"/>
  </ds:schemaRefs>
</ds:datastoreItem>
</file>

<file path=customXml/itemProps4.xml><?xml version="1.0" encoding="utf-8"?>
<ds:datastoreItem xmlns:ds="http://schemas.openxmlformats.org/officeDocument/2006/customXml" ds:itemID="{A6FFAAA2-FC43-43A3-A391-4305FB76FCBA}">
  <ds:schemaRefs>
    <ds:schemaRef ds:uri="http://schemas.microsoft.com/sharepoint/v3/contenttype/forms"/>
  </ds:schemaRefs>
</ds:datastoreItem>
</file>

<file path=customXml/itemProps5.xml><?xml version="1.0" encoding="utf-8"?>
<ds:datastoreItem xmlns:ds="http://schemas.openxmlformats.org/officeDocument/2006/customXml" ds:itemID="{A24EEE5F-6B0C-4F4A-B160-1BFAB5213F77}">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52</TotalTime>
  <Words>1365</Words>
  <Application>Microsoft Office PowerPoint</Application>
  <PresentationFormat>Widescreen</PresentationFormat>
  <Paragraphs>241</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Symbol</vt:lpstr>
      <vt:lpstr>Times New Roman</vt:lpstr>
      <vt:lpstr>Default Design</vt:lpstr>
      <vt:lpstr>Equipment Contribution to Risk to Life (ECtRtL) Workshop</vt:lpstr>
      <vt:lpstr>Workshop Objective</vt:lpstr>
      <vt:lpstr>ASPIRE - Equipment Functional Threat (EFT) Taxonomy</vt:lpstr>
      <vt:lpstr>EFT: XXX</vt:lpstr>
      <vt:lpstr>EFT: XXX</vt:lpstr>
      <vt:lpstr>Example EFT BowTie</vt:lpstr>
      <vt:lpstr>Example EFT: Loss of Sustained Engine Operation</vt:lpstr>
      <vt:lpstr>Barrier Effectiveness Criteria</vt:lpstr>
      <vt:lpstr>Likelihood Assessment Criteria</vt:lpstr>
      <vt:lpstr>PowerPoint Presentation</vt:lpstr>
      <vt:lpstr>EFT: BowTie Template</vt:lpstr>
    </vt:vector>
  </TitlesOfParts>
  <Company>SNC-Lavalin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Tree Analysis Workshop</dc:title>
  <dc:creator>Wilson, Dugald</dc:creator>
  <cp:lastModifiedBy>Wilson, Dugald A</cp:lastModifiedBy>
  <cp:revision>8</cp:revision>
  <dcterms:created xsi:type="dcterms:W3CDTF">2022-06-30T11:47:30Z</dcterms:created>
  <dcterms:modified xsi:type="dcterms:W3CDTF">2024-01-09T08:44:29Z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1969f208-75dd-4fc0-896e-89938d33315e</vt:lpwstr>
  </property>
  <property fmtid="{D5CDD505-2E9C-101B-9397-08002B2CF9AE}" pid="3" name="bjClsUserRVM">
    <vt:lpwstr>[]</vt:lpwstr>
  </property>
  <property fmtid="{D5CDD505-2E9C-101B-9397-08002B2CF9AE}" pid="4" name="bjSaver">
    <vt:lpwstr>f6MHCBuNDjnhfLPOXya/1yncC6yLLUyZ</vt:lpwstr>
  </property>
  <property fmtid="{D5CDD505-2E9C-101B-9397-08002B2CF9AE}" pid="5" name="bjDocumentLabelXML">
    <vt:lpwstr>&lt;?xml version="1.0" encoding="us-ascii"?&gt;&lt;sisl xmlns:xsd="http://www.w3.org/2001/XMLSchema" xmlns:xsi="http://www.w3.org/2001/XMLSchema-instance" sislVersion="0" policy="c21ac82b-aaa7-4c95-988f-cb3a56434204" origin="userSelected" xmlns="http://www.boldonj</vt:lpwstr>
  </property>
  <property fmtid="{D5CDD505-2E9C-101B-9397-08002B2CF9AE}" pid="6" name="bjDocumentLabelXML-0">
    <vt:lpwstr>ames.com/2008/01/sie/internal/label"&gt;&lt;element uid="id_classification_confidential" value="" /&gt;&lt;element uid="108a5d16-0daa-46e6-8153-416f9e3fdcfd" value="" /&gt;&lt;/sisl&gt;</vt:lpwstr>
  </property>
  <property fmtid="{D5CDD505-2E9C-101B-9397-08002B2CF9AE}" pid="7" name="bjDocumentSecurityLabel">
    <vt:lpwstr>Baseline</vt:lpwstr>
  </property>
  <property fmtid="{D5CDD505-2E9C-101B-9397-08002B2CF9AE}" pid="8" name="ASNCL">
    <vt:lpwstr>Atkins Baseline</vt:lpwstr>
  </property>
  <property fmtid="{D5CDD505-2E9C-101B-9397-08002B2CF9AE}" pid="9" name="bjLabelHistoryID">
    <vt:lpwstr>{68B6B9D2-16F0-471E-9291-9D4EF916E471}</vt:lpwstr>
  </property>
  <property fmtid="{D5CDD505-2E9C-101B-9397-08002B2CF9AE}" pid="10" name="ContentTypeId">
    <vt:lpwstr>0x010100993384DBF60BF14EB62BD7130D93D12D</vt:lpwstr>
  </property>
  <property fmtid="{D5CDD505-2E9C-101B-9397-08002B2CF9AE}" pid="11" name="MediaServiceImageTags">
    <vt:lpwstr/>
  </property>
</Properties>
</file>