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13"/>
  </p:notesMasterIdLst>
  <p:handoutMasterIdLst>
    <p:handoutMasterId r:id="rId14"/>
  </p:handoutMasterIdLst>
  <p:sldIdLst>
    <p:sldId id="299" r:id="rId7"/>
    <p:sldId id="300" r:id="rId8"/>
    <p:sldId id="301" r:id="rId9"/>
    <p:sldId id="302" r:id="rId10"/>
    <p:sldId id="303" r:id="rId11"/>
    <p:sldId id="29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CD57E4-81A2-4BDB-8016-F26B1E31C61C}" v="2" dt="2023-11-10T12:10:06.9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96"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son, Dugald A" userId="S::dugald.wilson@atkinsglobal.com::35e860f9-581a-414d-afc2-b64c9ac293dc" providerId="AD" clId="Web-{6A6127C0-DE24-7953-80B5-6202005ABBE4}"/>
    <pc:docChg chg="modSld">
      <pc:chgData name="Wilson, Dugald A" userId="S::dugald.wilson@atkinsglobal.com::35e860f9-581a-414d-afc2-b64c9ac293dc" providerId="AD" clId="Web-{6A6127C0-DE24-7953-80B5-6202005ABBE4}" dt="2022-07-01T14:01:27.721" v="22" actId="14100"/>
      <pc:docMkLst>
        <pc:docMk/>
      </pc:docMkLst>
      <pc:sldChg chg="addSp delSp modSp">
        <pc:chgData name="Wilson, Dugald A" userId="S::dugald.wilson@atkinsglobal.com::35e860f9-581a-414d-afc2-b64c9ac293dc" providerId="AD" clId="Web-{6A6127C0-DE24-7953-80B5-6202005ABBE4}" dt="2022-07-01T14:01:27.721" v="22" actId="14100"/>
        <pc:sldMkLst>
          <pc:docMk/>
          <pc:sldMk cId="294920825" sldId="302"/>
        </pc:sldMkLst>
        <pc:spChg chg="add mod">
          <ac:chgData name="Wilson, Dugald A" userId="S::dugald.wilson@atkinsglobal.com::35e860f9-581a-414d-afc2-b64c9ac293dc" providerId="AD" clId="Web-{6A6127C0-DE24-7953-80B5-6202005ABBE4}" dt="2022-07-01T14:01:27.721" v="22" actId="14100"/>
          <ac:spMkLst>
            <pc:docMk/>
            <pc:sldMk cId="294920825" sldId="302"/>
            <ac:spMk id="3" creationId="{BAAF2092-5256-3CA4-A005-3EB89D5946CC}"/>
          </ac:spMkLst>
        </pc:spChg>
        <pc:spChg chg="add del mod">
          <ac:chgData name="Wilson, Dugald A" userId="S::dugald.wilson@atkinsglobal.com::35e860f9-581a-414d-afc2-b64c9ac293dc" providerId="AD" clId="Web-{6A6127C0-DE24-7953-80B5-6202005ABBE4}" dt="2022-07-01T13:59:24.586" v="3"/>
          <ac:spMkLst>
            <pc:docMk/>
            <pc:sldMk cId="294920825" sldId="302"/>
            <ac:spMk id="4" creationId="{BDB34811-328F-8C79-1057-6162BD779D70}"/>
          </ac:spMkLst>
        </pc:spChg>
      </pc:sldChg>
    </pc:docChg>
  </pc:docChgLst>
  <pc:docChgLst>
    <pc:chgData name="Wilson, Dugald A" userId="35e860f9-581a-414d-afc2-b64c9ac293dc" providerId="ADAL" clId="{93CD57E4-81A2-4BDB-8016-F26B1E31C61C}"/>
    <pc:docChg chg="custSel modMainMaster">
      <pc:chgData name="Wilson, Dugald A" userId="35e860f9-581a-414d-afc2-b64c9ac293dc" providerId="ADAL" clId="{93CD57E4-81A2-4BDB-8016-F26B1E31C61C}" dt="2023-11-10T12:10:14.806" v="19" actId="20577"/>
      <pc:docMkLst>
        <pc:docMk/>
      </pc:docMkLst>
      <pc:sldMasterChg chg="addSp delSp modSp mod modSldLayout">
        <pc:chgData name="Wilson, Dugald A" userId="35e860f9-581a-414d-afc2-b64c9ac293dc" providerId="ADAL" clId="{93CD57E4-81A2-4BDB-8016-F26B1E31C61C}" dt="2023-11-10T12:10:14.806" v="19" actId="20577"/>
        <pc:sldMasterMkLst>
          <pc:docMk/>
          <pc:sldMasterMk cId="2754465660" sldId="2147483660"/>
        </pc:sldMasterMkLst>
        <pc:spChg chg="mod">
          <ac:chgData name="Wilson, Dugald A" userId="35e860f9-581a-414d-afc2-b64c9ac293dc" providerId="ADAL" clId="{93CD57E4-81A2-4BDB-8016-F26B1E31C61C}" dt="2023-11-10T12:10:14.806" v="19" actId="20577"/>
          <ac:spMkLst>
            <pc:docMk/>
            <pc:sldMasterMk cId="2754465660" sldId="2147483660"/>
            <ac:spMk id="14" creationId="{00000000-0000-0000-0000-000000000000}"/>
          </ac:spMkLst>
        </pc:spChg>
        <pc:picChg chg="add mod">
          <ac:chgData name="Wilson, Dugald A" userId="35e860f9-581a-414d-afc2-b64c9ac293dc" providerId="ADAL" clId="{93CD57E4-81A2-4BDB-8016-F26B1E31C61C}" dt="2023-11-10T12:10:06.914" v="11"/>
          <ac:picMkLst>
            <pc:docMk/>
            <pc:sldMasterMk cId="2754465660" sldId="2147483660"/>
            <ac:picMk id="2" creationId="{5CA3DA2D-3A68-52B1-B1D6-FEC2769D36E9}"/>
          </ac:picMkLst>
        </pc:picChg>
        <pc:picChg chg="del">
          <ac:chgData name="Wilson, Dugald A" userId="35e860f9-581a-414d-afc2-b64c9ac293dc" providerId="ADAL" clId="{93CD57E4-81A2-4BDB-8016-F26B1E31C61C}" dt="2023-11-10T12:10:06.128" v="10" actId="478"/>
          <ac:picMkLst>
            <pc:docMk/>
            <pc:sldMasterMk cId="2754465660" sldId="2147483660"/>
            <ac:picMk id="15" creationId="{00000000-0000-0000-0000-000000000000}"/>
          </ac:picMkLst>
        </pc:picChg>
        <pc:sldLayoutChg chg="addSp delSp modSp mod">
          <pc:chgData name="Wilson, Dugald A" userId="35e860f9-581a-414d-afc2-b64c9ac293dc" providerId="ADAL" clId="{93CD57E4-81A2-4BDB-8016-F26B1E31C61C}" dt="2023-11-10T12:10:01.747" v="9" actId="20577"/>
          <pc:sldLayoutMkLst>
            <pc:docMk/>
            <pc:sldMasterMk cId="2754465660" sldId="2147483660"/>
            <pc:sldLayoutMk cId="1276287900" sldId="2147483661"/>
          </pc:sldLayoutMkLst>
          <pc:spChg chg="mod">
            <ac:chgData name="Wilson, Dugald A" userId="35e860f9-581a-414d-afc2-b64c9ac293dc" providerId="ADAL" clId="{93CD57E4-81A2-4BDB-8016-F26B1E31C61C}" dt="2023-11-10T12:10:01.747" v="9" actId="20577"/>
            <ac:spMkLst>
              <pc:docMk/>
              <pc:sldMasterMk cId="2754465660" sldId="2147483660"/>
              <pc:sldLayoutMk cId="1276287900" sldId="2147483661"/>
              <ac:spMk id="15" creationId="{00000000-0000-0000-0000-000000000000}"/>
            </ac:spMkLst>
          </pc:spChg>
          <pc:picChg chg="add mod">
            <ac:chgData name="Wilson, Dugald A" userId="35e860f9-581a-414d-afc2-b64c9ac293dc" providerId="ADAL" clId="{93CD57E4-81A2-4BDB-8016-F26B1E31C61C}" dt="2023-11-10T12:09:50.578" v="1"/>
            <ac:picMkLst>
              <pc:docMk/>
              <pc:sldMasterMk cId="2754465660" sldId="2147483660"/>
              <pc:sldLayoutMk cId="1276287900" sldId="2147483661"/>
              <ac:picMk id="2" creationId="{BDAA78D7-B357-1B78-49FA-C03E88BF9888}"/>
            </ac:picMkLst>
          </pc:picChg>
          <pc:picChg chg="del">
            <ac:chgData name="Wilson, Dugald A" userId="35e860f9-581a-414d-afc2-b64c9ac293dc" providerId="ADAL" clId="{93CD57E4-81A2-4BDB-8016-F26B1E31C61C}" dt="2023-11-10T12:09:49.308" v="0" actId="478"/>
            <ac:picMkLst>
              <pc:docMk/>
              <pc:sldMasterMk cId="2754465660" sldId="2147483660"/>
              <pc:sldLayoutMk cId="1276287900" sldId="2147483661"/>
              <ac:picMk id="16" creationId="{00000000-0000-0000-0000-000000000000}"/>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42C168B-EFA7-4AE1-BAAC-81DEE940D4E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1709BD-AE4A-460F-991D-B9E826D7E2F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49BB138-685E-45CD-80C3-606560A7563D}" type="datetimeFigureOut">
              <a:rPr lang="en-GB" smtClean="0"/>
              <a:t>10/11/2023</a:t>
            </a:fld>
            <a:endParaRPr lang="en-GB"/>
          </a:p>
        </p:txBody>
      </p:sp>
      <p:sp>
        <p:nvSpPr>
          <p:cNvPr id="4" name="Footer Placeholder 3">
            <a:extLst>
              <a:ext uri="{FF2B5EF4-FFF2-40B4-BE49-F238E27FC236}">
                <a16:creationId xmlns:a16="http://schemas.microsoft.com/office/drawing/2014/main" id="{A87F6C29-CE37-435E-AF62-92CC119FC7B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CE6B4AE8-3464-4A1E-95EF-CCBECEE0C34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ABA5A6-D3C3-4245-83B1-8882D47CF349}" type="slidenum">
              <a:rPr lang="en-GB" smtClean="0"/>
              <a:t>‹#›</a:t>
            </a:fld>
            <a:endParaRPr lang="en-GB"/>
          </a:p>
        </p:txBody>
      </p:sp>
    </p:spTree>
    <p:extLst>
      <p:ext uri="{BB962C8B-B14F-4D97-AF65-F5344CB8AC3E}">
        <p14:creationId xmlns:p14="http://schemas.microsoft.com/office/powerpoint/2010/main" val="1558548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1010ED-36CE-40EE-93FE-560C0F85CDFC}" type="datetimeFigureOut">
              <a:rPr lang="en-GB" smtClean="0"/>
              <a:t>10/11/2023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5BE6FE-608E-422B-854B-67483ACE5676}" type="slidenum">
              <a:rPr lang="en-GB" smtClean="0"/>
              <a:t>‹#›</a:t>
            </a:fld>
            <a:endParaRPr lang="en-GB"/>
          </a:p>
        </p:txBody>
      </p:sp>
    </p:spTree>
    <p:extLst>
      <p:ext uri="{BB962C8B-B14F-4D97-AF65-F5344CB8AC3E}">
        <p14:creationId xmlns:p14="http://schemas.microsoft.com/office/powerpoint/2010/main" val="3096467363"/>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B45831-BC63-4CF8-9C42-BD1A6903F062}" type="slidenum">
              <a:rPr lang="en-GB" smtClean="0"/>
              <a:pPr/>
              <a:t>1</a:t>
            </a:fld>
            <a:endParaRPr lang="en-GB"/>
          </a:p>
        </p:txBody>
      </p:sp>
    </p:spTree>
    <p:extLst>
      <p:ext uri="{BB962C8B-B14F-4D97-AF65-F5344CB8AC3E}">
        <p14:creationId xmlns:p14="http://schemas.microsoft.com/office/powerpoint/2010/main" val="2371366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baseline="0"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2</a:t>
            </a:fld>
            <a:endParaRPr lang="en-GB"/>
          </a:p>
        </p:txBody>
      </p:sp>
    </p:spTree>
    <p:extLst>
      <p:ext uri="{BB962C8B-B14F-4D97-AF65-F5344CB8AC3E}">
        <p14:creationId xmlns:p14="http://schemas.microsoft.com/office/powerpoint/2010/main" val="550785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As per slide.</a:t>
            </a:r>
            <a:r>
              <a:rPr lang="en-GB" baseline="0" dirty="0"/>
              <a:t> Due to time constraints, scope is limited but remember that this is purely a vessel to apply the learned techniques.</a:t>
            </a:r>
            <a:endParaRPr lang="en-GB"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3</a:t>
            </a:fld>
            <a:endParaRPr lang="en-GB"/>
          </a:p>
        </p:txBody>
      </p:sp>
    </p:spTree>
    <p:extLst>
      <p:ext uri="{BB962C8B-B14F-4D97-AF65-F5344CB8AC3E}">
        <p14:creationId xmlns:p14="http://schemas.microsoft.com/office/powerpoint/2010/main" val="1889678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As per slide.</a:t>
            </a:r>
            <a:r>
              <a:rPr lang="en-GB" baseline="0" dirty="0"/>
              <a:t> Due to time constraints, scope is limited but remember that this is purely a vessel to apply the learned techniques.</a:t>
            </a:r>
            <a:endParaRPr lang="en-GB"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4</a:t>
            </a:fld>
            <a:endParaRPr lang="en-GB"/>
          </a:p>
        </p:txBody>
      </p:sp>
    </p:spTree>
    <p:extLst>
      <p:ext uri="{BB962C8B-B14F-4D97-AF65-F5344CB8AC3E}">
        <p14:creationId xmlns:p14="http://schemas.microsoft.com/office/powerpoint/2010/main" val="3625278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As per slide.</a:t>
            </a:r>
            <a:r>
              <a:rPr lang="en-GB" baseline="0" dirty="0"/>
              <a:t> Due to time constraints, scope is limited but remember that this is purely a vessel to apply the learned techniques.</a:t>
            </a:r>
            <a:endParaRPr lang="en-GB"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5</a:t>
            </a:fld>
            <a:endParaRPr lang="en-GB"/>
          </a:p>
        </p:txBody>
      </p:sp>
    </p:spTree>
    <p:extLst>
      <p:ext uri="{BB962C8B-B14F-4D97-AF65-F5344CB8AC3E}">
        <p14:creationId xmlns:p14="http://schemas.microsoft.com/office/powerpoint/2010/main" val="2449082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Talk through</a:t>
            </a:r>
            <a:r>
              <a:rPr lang="en-GB" baseline="0" dirty="0"/>
              <a:t> the schematic, highlighting how the pod works:</a:t>
            </a:r>
          </a:p>
          <a:p>
            <a:pPr marL="171450" indent="-171450">
              <a:buFont typeface="Arial" panose="020B0604020202020204" pitchFamily="34" charset="0"/>
              <a:buChar char="•"/>
            </a:pPr>
            <a:r>
              <a:rPr lang="en-GB" baseline="0" dirty="0"/>
              <a:t>Isolation valve,</a:t>
            </a:r>
          </a:p>
          <a:p>
            <a:pPr marL="171450" indent="-171450">
              <a:buFont typeface="Arial" panose="020B0604020202020204" pitchFamily="34" charset="0"/>
              <a:buChar char="•"/>
            </a:pPr>
            <a:r>
              <a:rPr lang="en-GB" baseline="0" dirty="0"/>
              <a:t>RAT drives pump which draws fuel from the tanks and pumps it through the hose</a:t>
            </a:r>
          </a:p>
          <a:p>
            <a:pPr marL="171450" indent="-171450">
              <a:buFont typeface="Arial" panose="020B0604020202020204" pitchFamily="34" charset="0"/>
              <a:buChar char="•"/>
            </a:pPr>
            <a:r>
              <a:rPr lang="en-GB" baseline="0" dirty="0"/>
              <a:t>Aerodynamic drag pulls hose and drogue out, brakes hold position.</a:t>
            </a:r>
          </a:p>
          <a:p>
            <a:pPr marL="171450" indent="-171450">
              <a:buFont typeface="Arial" panose="020B0604020202020204" pitchFamily="34" charset="0"/>
              <a:buChar char="•"/>
            </a:pPr>
            <a:r>
              <a:rPr lang="en-GB" baseline="0" dirty="0"/>
              <a:t>Electric motor draws hose back in when finished.</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B45831-BC63-4CF8-9C42-BD1A6903F06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075645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hyperlink" Target="https://www.atkinsrealis.com/en?utm_source=templafy&amp;utm_medium=email&amp;utm_campaign=website-homepage-english" TargetMode="Externa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36551" y="1773238"/>
            <a:ext cx="10363200" cy="576262"/>
          </a:xfrm>
        </p:spPr>
        <p:txBody>
          <a:bodyPr lIns="0" tIns="0" rIns="0" bIns="0"/>
          <a:lstStyle>
            <a:lvl1pPr>
              <a:defRPr sz="4400"/>
            </a:lvl1pPr>
          </a:lstStyle>
          <a:p>
            <a:r>
              <a:rPr lang="en-GB"/>
              <a:t>Click to edit Master title style</a:t>
            </a:r>
          </a:p>
        </p:txBody>
      </p:sp>
      <p:sp>
        <p:nvSpPr>
          <p:cNvPr id="3075" name="Rectangle 3"/>
          <p:cNvSpPr>
            <a:spLocks noGrp="1" noChangeArrowheads="1"/>
          </p:cNvSpPr>
          <p:nvPr>
            <p:ph type="subTitle" idx="1"/>
          </p:nvPr>
        </p:nvSpPr>
        <p:spPr>
          <a:xfrm>
            <a:off x="334434" y="2420939"/>
            <a:ext cx="10367433" cy="358775"/>
          </a:xfrm>
          <a:ln/>
        </p:spPr>
        <p:txBody>
          <a:bodyPr/>
          <a:lstStyle>
            <a:lvl1pPr marL="0" indent="0">
              <a:buFontTx/>
              <a:buNone/>
              <a:defRPr sz="2000"/>
            </a:lvl1pPr>
          </a:lstStyle>
          <a:p>
            <a:r>
              <a:rPr lang="en-GB"/>
              <a:t>Click to edit Master subtitle style</a:t>
            </a:r>
          </a:p>
        </p:txBody>
      </p:sp>
      <p:sp>
        <p:nvSpPr>
          <p:cNvPr id="6" name="Text Box 16"/>
          <p:cNvSpPr txBox="1">
            <a:spLocks noChangeArrowheads="1"/>
          </p:cNvSpPr>
          <p:nvPr userDrawn="1"/>
        </p:nvSpPr>
        <p:spPr bwMode="auto">
          <a:xfrm>
            <a:off x="237067" y="188641"/>
            <a:ext cx="11523133" cy="307777"/>
          </a:xfrm>
          <a:prstGeom prst="rect">
            <a:avLst/>
          </a:prstGeom>
          <a:noFill/>
          <a:ln w="9525">
            <a:noFill/>
            <a:miter lim="800000"/>
            <a:headEnd/>
            <a:tailEnd/>
          </a:ln>
          <a:effectLst/>
        </p:spPr>
        <p:txBody>
          <a:bodyPr lIns="0" tIns="0" rIns="0" bIns="0">
            <a:spAutoFit/>
          </a:bodyPr>
          <a:lstStyle/>
          <a:p>
            <a:pPr marL="0" marR="0" indent="0" algn="l" defTabSz="914400" rtl="0" eaLnBrk="1" fontAlgn="base" latinLnBrk="0" hangingPunct="1">
              <a:lnSpc>
                <a:spcPct val="100000"/>
              </a:lnSpc>
              <a:spcBef>
                <a:spcPct val="50000"/>
              </a:spcBef>
              <a:spcAft>
                <a:spcPct val="0"/>
              </a:spcAft>
              <a:buClrTx/>
              <a:buSzTx/>
              <a:buFontTx/>
              <a:buNone/>
              <a:tabLst/>
              <a:defRPr/>
            </a:pPr>
            <a:r>
              <a:rPr lang="en-GB" sz="800" baseline="0" dirty="0"/>
              <a:t>                    </a:t>
            </a:r>
            <a:r>
              <a:rPr lang="en-GB" sz="800" dirty="0"/>
              <a:t> |</a:t>
            </a:r>
            <a:r>
              <a:rPr lang="en-GB" sz="800" baseline="0" dirty="0">
                <a:solidFill>
                  <a:schemeClr val="folHlink"/>
                </a:solidFill>
              </a:rPr>
              <a:t>   </a:t>
            </a:r>
            <a:r>
              <a:rPr lang="en-GB" sz="800" b="1" baseline="0" dirty="0">
                <a:solidFill>
                  <a:srgbClr val="99CC00"/>
                </a:solidFill>
              </a:rPr>
              <a:t>Fault Tree Analysis Workshop</a:t>
            </a:r>
            <a:endParaRPr lang="en-GB" sz="800" b="1" dirty="0">
              <a:solidFill>
                <a:srgbClr val="99CC00"/>
              </a:solidFill>
            </a:endParaRPr>
          </a:p>
          <a:p>
            <a:pPr marL="0" marR="0" indent="0" algn="l" defTabSz="914400" rtl="0" eaLnBrk="1" fontAlgn="base" latinLnBrk="0" hangingPunct="1">
              <a:lnSpc>
                <a:spcPct val="100000"/>
              </a:lnSpc>
              <a:spcBef>
                <a:spcPct val="50000"/>
              </a:spcBef>
              <a:spcAft>
                <a:spcPct val="0"/>
              </a:spcAft>
              <a:buClrTx/>
              <a:buSzTx/>
              <a:buFontTx/>
              <a:buNone/>
              <a:tabLst/>
              <a:defRPr/>
            </a:pPr>
            <a:endParaRPr lang="en-GB" sz="800" b="1" dirty="0">
              <a:solidFill>
                <a:srgbClr val="99CC00"/>
              </a:solidFill>
            </a:endParaRPr>
          </a:p>
        </p:txBody>
      </p:sp>
      <p:pic>
        <p:nvPicPr>
          <p:cNvPr id="7" name="Picture 2"/>
          <p:cNvPicPr>
            <a:picLocks noChangeAspect="1" noChangeArrowheads="1"/>
          </p:cNvPicPr>
          <p:nvPr userDrawn="1"/>
        </p:nvPicPr>
        <p:blipFill>
          <a:blip r:embed="rId3" cstate="print"/>
          <a:srcRect/>
          <a:stretch>
            <a:fillRect/>
          </a:stretch>
        </p:blipFill>
        <p:spPr bwMode="auto">
          <a:xfrm>
            <a:off x="335360" y="188641"/>
            <a:ext cx="582112" cy="126927"/>
          </a:xfrm>
          <a:prstGeom prst="rect">
            <a:avLst/>
          </a:prstGeom>
          <a:noFill/>
          <a:ln w="9525">
            <a:noFill/>
            <a:miter lim="800000"/>
            <a:headEnd/>
            <a:tailEnd/>
          </a:ln>
        </p:spPr>
      </p:pic>
      <p:sp>
        <p:nvSpPr>
          <p:cNvPr id="15" name="Rectangle 14"/>
          <p:cNvSpPr>
            <a:spLocks noChangeArrowheads="1"/>
          </p:cNvSpPr>
          <p:nvPr userDrawn="1"/>
        </p:nvSpPr>
        <p:spPr bwMode="auto">
          <a:xfrm>
            <a:off x="10558101" y="6453338"/>
            <a:ext cx="14111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1000" dirty="0">
                <a:solidFill>
                  <a:schemeClr val="bg1"/>
                </a:solidFill>
              </a:rPr>
              <a:t>© AtkinsRéalis 2023</a:t>
            </a:r>
            <a:endParaRPr lang="en-GB" altLang="en-US" sz="1000" dirty="0">
              <a:solidFill>
                <a:schemeClr val="bg1"/>
              </a:solidFill>
            </a:endParaRPr>
          </a:p>
        </p:txBody>
      </p:sp>
      <p:pic>
        <p:nvPicPr>
          <p:cNvPr id="2" name="Picture 1" descr="Logo with link to atkinsrealis.com">
            <a:hlinkClick r:id="rId4" tgtFrame="_blank"/>
            <a:extLst>
              <a:ext uri="{FF2B5EF4-FFF2-40B4-BE49-F238E27FC236}">
                <a16:creationId xmlns:a16="http://schemas.microsoft.com/office/drawing/2014/main" id="{BDAA78D7-B357-1B78-49FA-C03E88BF9888}"/>
              </a:ext>
            </a:extLst>
          </p:cNvPr>
          <p:cNvPicPr>
            <a:picLocks/>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950873" y="114944"/>
            <a:ext cx="2004060" cy="274320"/>
          </a:xfrm>
          <a:prstGeom prst="rect">
            <a:avLst/>
          </a:prstGeom>
          <a:noFill/>
          <a:ln>
            <a:noFill/>
          </a:ln>
        </p:spPr>
      </p:pic>
    </p:spTree>
    <p:extLst>
      <p:ext uri="{BB962C8B-B14F-4D97-AF65-F5344CB8AC3E}">
        <p14:creationId xmlns:p14="http://schemas.microsoft.com/office/powerpoint/2010/main" val="1276287900"/>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4568050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76785" y="549276"/>
            <a:ext cx="2880783" cy="604837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34434" y="549276"/>
            <a:ext cx="8439151" cy="60483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217644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614248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827124808"/>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34434" y="1700214"/>
            <a:ext cx="5659967"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1" y="1700214"/>
            <a:ext cx="5659967"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82632361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5478283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886310434"/>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7882054"/>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0722455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4343431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atkinsrealis.com/en?utm_source=templafy&amp;utm_medium=email&amp;utm_campaign=website-homepage-english"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334433" y="549275"/>
            <a:ext cx="11042651" cy="647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1027" name="Rectangle 4"/>
          <p:cNvSpPr>
            <a:spLocks noGrp="1" noChangeArrowheads="1"/>
          </p:cNvSpPr>
          <p:nvPr>
            <p:ph type="body" idx="1"/>
          </p:nvPr>
        </p:nvSpPr>
        <p:spPr bwMode="auto">
          <a:xfrm>
            <a:off x="334434" y="1700214"/>
            <a:ext cx="11523133" cy="4897437"/>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Box 16"/>
          <p:cNvSpPr txBox="1">
            <a:spLocks noChangeArrowheads="1"/>
          </p:cNvSpPr>
          <p:nvPr userDrawn="1"/>
        </p:nvSpPr>
        <p:spPr bwMode="auto">
          <a:xfrm>
            <a:off x="237067" y="188642"/>
            <a:ext cx="9980084" cy="307777"/>
          </a:xfrm>
          <a:prstGeom prst="rect">
            <a:avLst/>
          </a:prstGeom>
          <a:noFill/>
          <a:ln w="9525">
            <a:noFill/>
            <a:miter lim="800000"/>
            <a:headEnd/>
            <a:tailEnd/>
          </a:ln>
          <a:effectLst/>
        </p:spPr>
        <p:txBody>
          <a:bodyPr wrap="square" lIns="0" tIns="0" rIns="0" bIns="0">
            <a:spAutoFit/>
          </a:bodyPr>
          <a:lstStyle/>
          <a:p>
            <a:pPr marL="0" marR="0" indent="0" algn="l" defTabSz="914400" rtl="0" eaLnBrk="1" fontAlgn="base" latinLnBrk="0" hangingPunct="1">
              <a:lnSpc>
                <a:spcPct val="100000"/>
              </a:lnSpc>
              <a:spcBef>
                <a:spcPct val="50000"/>
              </a:spcBef>
              <a:spcAft>
                <a:spcPct val="0"/>
              </a:spcAft>
              <a:buClrTx/>
              <a:buSzTx/>
              <a:buFontTx/>
              <a:buNone/>
              <a:tabLst/>
              <a:defRPr/>
            </a:pPr>
            <a:r>
              <a:rPr lang="en-GB" sz="800" baseline="0" dirty="0"/>
              <a:t>                    </a:t>
            </a:r>
            <a:r>
              <a:rPr lang="en-GB" sz="800" dirty="0"/>
              <a:t> |</a:t>
            </a:r>
            <a:r>
              <a:rPr lang="en-GB" sz="800" baseline="0" dirty="0">
                <a:solidFill>
                  <a:schemeClr val="folHlink"/>
                </a:solidFill>
              </a:rPr>
              <a:t> </a:t>
            </a:r>
            <a:r>
              <a:rPr lang="en-GB" sz="800" b="1" baseline="0" dirty="0">
                <a:solidFill>
                  <a:srgbClr val="99CC00"/>
                </a:solidFill>
              </a:rPr>
              <a:t>  Fault Tree Analysis Workshop</a:t>
            </a:r>
            <a:endParaRPr lang="en-GB" sz="800" b="1" dirty="0">
              <a:solidFill>
                <a:srgbClr val="99CC00"/>
              </a:solidFill>
            </a:endParaRPr>
          </a:p>
          <a:p>
            <a:pPr marL="0" marR="0" indent="0" algn="l" defTabSz="914400" rtl="0" eaLnBrk="1" fontAlgn="base" latinLnBrk="0" hangingPunct="1">
              <a:lnSpc>
                <a:spcPct val="100000"/>
              </a:lnSpc>
              <a:spcBef>
                <a:spcPct val="50000"/>
              </a:spcBef>
              <a:spcAft>
                <a:spcPct val="0"/>
              </a:spcAft>
              <a:buClrTx/>
              <a:buSzTx/>
              <a:buFontTx/>
              <a:buNone/>
              <a:tabLst/>
              <a:defRPr/>
            </a:pPr>
            <a:endParaRPr lang="en-GB" sz="800" b="1" dirty="0">
              <a:solidFill>
                <a:srgbClr val="99CC00"/>
              </a:solidFill>
            </a:endParaRPr>
          </a:p>
        </p:txBody>
      </p:sp>
      <p:pic>
        <p:nvPicPr>
          <p:cNvPr id="13" name="Picture 2"/>
          <p:cNvPicPr>
            <a:picLocks noChangeAspect="1" noChangeArrowheads="1"/>
          </p:cNvPicPr>
          <p:nvPr userDrawn="1"/>
        </p:nvPicPr>
        <p:blipFill>
          <a:blip r:embed="rId13" cstate="print"/>
          <a:srcRect/>
          <a:stretch>
            <a:fillRect/>
          </a:stretch>
        </p:blipFill>
        <p:spPr bwMode="auto">
          <a:xfrm>
            <a:off x="335360" y="188641"/>
            <a:ext cx="582112" cy="126927"/>
          </a:xfrm>
          <a:prstGeom prst="rect">
            <a:avLst/>
          </a:prstGeom>
          <a:noFill/>
          <a:ln w="9525">
            <a:noFill/>
            <a:miter lim="800000"/>
            <a:headEnd/>
            <a:tailEnd/>
          </a:ln>
        </p:spPr>
      </p:pic>
      <p:sp>
        <p:nvSpPr>
          <p:cNvPr id="14" name="Footer Placeholder 4"/>
          <p:cNvSpPr txBox="1">
            <a:spLocks/>
          </p:cNvSpPr>
          <p:nvPr userDrawn="1"/>
        </p:nvSpPr>
        <p:spPr>
          <a:xfrm>
            <a:off x="4165600" y="6415089"/>
            <a:ext cx="3860800" cy="365125"/>
          </a:xfrm>
          <a:prstGeom prst="rect">
            <a:avLst/>
          </a:prstGeom>
        </p:spPr>
        <p:txBody>
          <a:bodyPr vert="horz" lIns="91440" tIns="45720" rIns="91440" bIns="45720" rtlCol="0" anchor="ctr"/>
          <a:lstStyle>
            <a:defPPr>
              <a:defRPr lang="en-US"/>
            </a:defPPr>
            <a:lvl1pPr algn="ctr" rtl="0" eaLnBrk="1" fontAlgn="auto" hangingPunct="1">
              <a:spcBef>
                <a:spcPts val="0"/>
              </a:spcBef>
              <a:spcAft>
                <a:spcPts val="0"/>
              </a:spcAft>
              <a:defRPr sz="800" kern="1200">
                <a:solidFill>
                  <a:schemeClr val="tx2"/>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394A58"/>
                </a:solidFill>
                <a:effectLst/>
                <a:uLnTx/>
                <a:uFillTx/>
                <a:latin typeface="Arial"/>
                <a:ea typeface="+mn-ea"/>
                <a:cs typeface="+mn-cs"/>
              </a:rPr>
              <a:t>© AtkinsRéalis 2023</a:t>
            </a:r>
          </a:p>
        </p:txBody>
      </p:sp>
      <p:pic>
        <p:nvPicPr>
          <p:cNvPr id="2" name="Picture 1" descr="Logo with link to atkinsrealis.com">
            <a:hlinkClick r:id="rId14" tgtFrame="_blank"/>
            <a:extLst>
              <a:ext uri="{FF2B5EF4-FFF2-40B4-BE49-F238E27FC236}">
                <a16:creationId xmlns:a16="http://schemas.microsoft.com/office/drawing/2014/main" id="{5CA3DA2D-3A68-52B1-B1D6-FEC2769D36E9}"/>
              </a:ext>
            </a:extLst>
          </p:cNvPr>
          <p:cNvPicPr>
            <a:picLocks/>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9950873" y="114944"/>
            <a:ext cx="2004060" cy="274320"/>
          </a:xfrm>
          <a:prstGeom prst="rect">
            <a:avLst/>
          </a:prstGeom>
          <a:noFill/>
          <a:ln>
            <a:noFill/>
          </a:ln>
        </p:spPr>
      </p:pic>
    </p:spTree>
    <p:extLst>
      <p:ext uri="{BB962C8B-B14F-4D97-AF65-F5344CB8AC3E}">
        <p14:creationId xmlns:p14="http://schemas.microsoft.com/office/powerpoint/2010/main" val="2754465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txStyles>
    <p:titleStyle>
      <a:lvl1pPr algn="l" rtl="0" eaLnBrk="0" fontAlgn="base" hangingPunct="0">
        <a:spcBef>
          <a:spcPct val="0"/>
        </a:spcBef>
        <a:spcAft>
          <a:spcPct val="0"/>
        </a:spcAft>
        <a:defRPr sz="3600">
          <a:solidFill>
            <a:schemeClr val="folHlink"/>
          </a:solidFill>
          <a:latin typeface="+mj-lt"/>
          <a:ea typeface="+mj-ea"/>
          <a:cs typeface="+mj-cs"/>
        </a:defRPr>
      </a:lvl1pPr>
      <a:lvl2pPr algn="l" rtl="0" eaLnBrk="0" fontAlgn="base" hangingPunct="0">
        <a:spcBef>
          <a:spcPct val="0"/>
        </a:spcBef>
        <a:spcAft>
          <a:spcPct val="0"/>
        </a:spcAft>
        <a:defRPr sz="3600">
          <a:solidFill>
            <a:schemeClr val="folHlink"/>
          </a:solidFill>
          <a:latin typeface="Arial" charset="0"/>
          <a:cs typeface="Arial" charset="0"/>
        </a:defRPr>
      </a:lvl2pPr>
      <a:lvl3pPr algn="l" rtl="0" eaLnBrk="0" fontAlgn="base" hangingPunct="0">
        <a:spcBef>
          <a:spcPct val="0"/>
        </a:spcBef>
        <a:spcAft>
          <a:spcPct val="0"/>
        </a:spcAft>
        <a:defRPr sz="3600">
          <a:solidFill>
            <a:schemeClr val="folHlink"/>
          </a:solidFill>
          <a:latin typeface="Arial" charset="0"/>
          <a:cs typeface="Arial" charset="0"/>
        </a:defRPr>
      </a:lvl3pPr>
      <a:lvl4pPr algn="l" rtl="0" eaLnBrk="0" fontAlgn="base" hangingPunct="0">
        <a:spcBef>
          <a:spcPct val="0"/>
        </a:spcBef>
        <a:spcAft>
          <a:spcPct val="0"/>
        </a:spcAft>
        <a:defRPr sz="3600">
          <a:solidFill>
            <a:schemeClr val="folHlink"/>
          </a:solidFill>
          <a:latin typeface="Arial" charset="0"/>
          <a:cs typeface="Arial" charset="0"/>
        </a:defRPr>
      </a:lvl4pPr>
      <a:lvl5pPr algn="l" rtl="0" eaLnBrk="0" fontAlgn="base" hangingPunct="0">
        <a:spcBef>
          <a:spcPct val="0"/>
        </a:spcBef>
        <a:spcAft>
          <a:spcPct val="0"/>
        </a:spcAft>
        <a:defRPr sz="3600">
          <a:solidFill>
            <a:schemeClr val="folHlink"/>
          </a:solidFill>
          <a:latin typeface="Arial" charset="0"/>
          <a:cs typeface="Arial" charset="0"/>
        </a:defRPr>
      </a:lvl5pPr>
      <a:lvl6pPr marL="457200" algn="l" rtl="0" fontAlgn="base">
        <a:spcBef>
          <a:spcPct val="0"/>
        </a:spcBef>
        <a:spcAft>
          <a:spcPct val="0"/>
        </a:spcAft>
        <a:defRPr sz="3600">
          <a:solidFill>
            <a:schemeClr val="folHlink"/>
          </a:solidFill>
          <a:latin typeface="Arial" charset="0"/>
          <a:cs typeface="Arial" charset="0"/>
        </a:defRPr>
      </a:lvl6pPr>
      <a:lvl7pPr marL="914400" algn="l" rtl="0" fontAlgn="base">
        <a:spcBef>
          <a:spcPct val="0"/>
        </a:spcBef>
        <a:spcAft>
          <a:spcPct val="0"/>
        </a:spcAft>
        <a:defRPr sz="3600">
          <a:solidFill>
            <a:schemeClr val="folHlink"/>
          </a:solidFill>
          <a:latin typeface="Arial" charset="0"/>
          <a:cs typeface="Arial" charset="0"/>
        </a:defRPr>
      </a:lvl7pPr>
      <a:lvl8pPr marL="1371600" algn="l" rtl="0" fontAlgn="base">
        <a:spcBef>
          <a:spcPct val="0"/>
        </a:spcBef>
        <a:spcAft>
          <a:spcPct val="0"/>
        </a:spcAft>
        <a:defRPr sz="3600">
          <a:solidFill>
            <a:schemeClr val="folHlink"/>
          </a:solidFill>
          <a:latin typeface="Arial" charset="0"/>
          <a:cs typeface="Arial" charset="0"/>
        </a:defRPr>
      </a:lvl8pPr>
      <a:lvl9pPr marL="1828800" algn="l" rtl="0" fontAlgn="base">
        <a:spcBef>
          <a:spcPct val="0"/>
        </a:spcBef>
        <a:spcAft>
          <a:spcPct val="0"/>
        </a:spcAft>
        <a:defRPr sz="3600">
          <a:solidFill>
            <a:schemeClr val="fo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2400">
          <a:solidFill>
            <a:srgbClr val="156570"/>
          </a:solidFill>
          <a:latin typeface="+mn-lt"/>
          <a:ea typeface="+mn-ea"/>
          <a:cs typeface="+mn-cs"/>
        </a:defRPr>
      </a:lvl1pPr>
      <a:lvl2pPr marL="742950" indent="-285750" algn="l" rtl="0" eaLnBrk="0" fontAlgn="base" hangingPunct="0">
        <a:spcBef>
          <a:spcPct val="20000"/>
        </a:spcBef>
        <a:spcAft>
          <a:spcPct val="0"/>
        </a:spcAft>
        <a:buChar char="•"/>
        <a:defRPr sz="2000">
          <a:solidFill>
            <a:srgbClr val="156570"/>
          </a:solidFill>
          <a:latin typeface="+mn-lt"/>
          <a:cs typeface="+mn-cs"/>
        </a:defRPr>
      </a:lvl2pPr>
      <a:lvl3pPr marL="1143000" indent="-228600" algn="l" rtl="0" eaLnBrk="0" fontAlgn="base" hangingPunct="0">
        <a:spcBef>
          <a:spcPct val="20000"/>
        </a:spcBef>
        <a:spcAft>
          <a:spcPct val="0"/>
        </a:spcAft>
        <a:buChar char="•"/>
        <a:defRPr>
          <a:solidFill>
            <a:srgbClr val="156570"/>
          </a:solidFill>
          <a:latin typeface="+mn-lt"/>
          <a:cs typeface="+mn-cs"/>
        </a:defRPr>
      </a:lvl3pPr>
      <a:lvl4pPr marL="1600200" indent="-228600" algn="l" rtl="0" eaLnBrk="0" fontAlgn="base" hangingPunct="0">
        <a:spcBef>
          <a:spcPct val="20000"/>
        </a:spcBef>
        <a:spcAft>
          <a:spcPct val="0"/>
        </a:spcAft>
        <a:buChar char="•"/>
        <a:defRPr sz="1600">
          <a:solidFill>
            <a:srgbClr val="156570"/>
          </a:solidFill>
          <a:latin typeface="+mn-lt"/>
          <a:cs typeface="+mn-cs"/>
        </a:defRPr>
      </a:lvl4pPr>
      <a:lvl5pPr marL="2057400" indent="-228600" algn="l" rtl="0" eaLnBrk="0" fontAlgn="base" hangingPunct="0">
        <a:spcBef>
          <a:spcPct val="20000"/>
        </a:spcBef>
        <a:spcAft>
          <a:spcPct val="0"/>
        </a:spcAft>
        <a:buChar char="•"/>
        <a:defRPr sz="1600">
          <a:solidFill>
            <a:srgbClr val="156570"/>
          </a:solidFill>
          <a:latin typeface="+mn-lt"/>
          <a:cs typeface="+mn-cs"/>
        </a:defRPr>
      </a:lvl5pPr>
      <a:lvl6pPr marL="2514600" indent="-228600" algn="l" rtl="0" fontAlgn="base">
        <a:spcBef>
          <a:spcPct val="20000"/>
        </a:spcBef>
        <a:spcAft>
          <a:spcPct val="0"/>
        </a:spcAft>
        <a:buChar char="•"/>
        <a:defRPr sz="1600">
          <a:solidFill>
            <a:srgbClr val="156570"/>
          </a:solidFill>
          <a:latin typeface="+mn-lt"/>
          <a:cs typeface="+mn-cs"/>
        </a:defRPr>
      </a:lvl6pPr>
      <a:lvl7pPr marL="2971800" indent="-228600" algn="l" rtl="0" fontAlgn="base">
        <a:spcBef>
          <a:spcPct val="20000"/>
        </a:spcBef>
        <a:spcAft>
          <a:spcPct val="0"/>
        </a:spcAft>
        <a:buChar char="•"/>
        <a:defRPr sz="1600">
          <a:solidFill>
            <a:srgbClr val="156570"/>
          </a:solidFill>
          <a:latin typeface="+mn-lt"/>
          <a:cs typeface="+mn-cs"/>
        </a:defRPr>
      </a:lvl7pPr>
      <a:lvl8pPr marL="3429000" indent="-228600" algn="l" rtl="0" fontAlgn="base">
        <a:spcBef>
          <a:spcPct val="20000"/>
        </a:spcBef>
        <a:spcAft>
          <a:spcPct val="0"/>
        </a:spcAft>
        <a:buChar char="•"/>
        <a:defRPr sz="1600">
          <a:solidFill>
            <a:srgbClr val="156570"/>
          </a:solidFill>
          <a:latin typeface="+mn-lt"/>
          <a:cs typeface="+mn-cs"/>
        </a:defRPr>
      </a:lvl8pPr>
      <a:lvl9pPr marL="3886200" indent="-228600" algn="l" rtl="0" fontAlgn="base">
        <a:spcBef>
          <a:spcPct val="20000"/>
        </a:spcBef>
        <a:spcAft>
          <a:spcPct val="0"/>
        </a:spcAft>
        <a:buChar char="•"/>
        <a:defRPr sz="1600">
          <a:solidFill>
            <a:srgbClr val="15657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21.png"/><Relationship Id="rId3" Type="http://schemas.openxmlformats.org/officeDocument/2006/relationships/image" Target="../media/image4.png"/><Relationship Id="rId7" Type="http://schemas.openxmlformats.org/officeDocument/2006/relationships/image" Target="../media/image17.png"/><Relationship Id="rId12"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0.png"/><Relationship Id="rId5" Type="http://schemas.openxmlformats.org/officeDocument/2006/relationships/image" Target="../media/image15.png"/><Relationship Id="rId10" Type="http://schemas.openxmlformats.org/officeDocument/2006/relationships/image" Target="../media/image19.png"/><Relationship Id="rId4" Type="http://schemas.openxmlformats.org/officeDocument/2006/relationships/image" Target="../media/image14.png"/><Relationship Id="rId9" Type="http://schemas.openxmlformats.org/officeDocument/2006/relationships/image" Target="../media/image18.png"/><Relationship Id="rId14" Type="http://schemas.openxmlformats.org/officeDocument/2006/relationships/image" Target="../media/image22.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GB" sz="3600" dirty="0"/>
              <a:t>Fault Tree Analysis Workshop</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body" idx="1"/>
          </p:nvPr>
        </p:nvSpPr>
        <p:spPr>
          <a:xfrm>
            <a:off x="371364" y="1204463"/>
            <a:ext cx="11449272" cy="4854221"/>
          </a:xfrm>
        </p:spPr>
        <p:txBody>
          <a:bodyPr/>
          <a:lstStyle/>
          <a:p>
            <a:pPr marL="0" indent="0" eaLnBrk="1" hangingPunct="1">
              <a:buNone/>
            </a:pPr>
            <a:r>
              <a:rPr lang="en-US" sz="1400" dirty="0"/>
              <a:t>Aircraft </a:t>
            </a:r>
            <a:r>
              <a:rPr lang="en-US" sz="1400" dirty="0" err="1"/>
              <a:t>Refuelling</a:t>
            </a:r>
            <a:r>
              <a:rPr lang="en-US" sz="1400" dirty="0"/>
              <a:t> Services is the supplier for the Wing Pods and </a:t>
            </a:r>
            <a:r>
              <a:rPr lang="en-US" sz="1400" dirty="0" err="1"/>
              <a:t>Refuelling</a:t>
            </a:r>
            <a:r>
              <a:rPr lang="en-US" sz="1400" dirty="0"/>
              <a:t> solution or the Voyager aircraft. As part of their contract they have been tasked with demonstrating compliance to a Failure Condition identified from the Aircraft Level FHA of ‘Failure to Return Wing Pod to Clean Configuration’.</a:t>
            </a:r>
          </a:p>
          <a:p>
            <a:pPr marL="0" indent="0" eaLnBrk="1" hangingPunct="1">
              <a:buNone/>
            </a:pPr>
            <a:endParaRPr lang="en-US" sz="1400" dirty="0"/>
          </a:p>
          <a:p>
            <a:pPr marL="0" indent="0" eaLnBrk="1" hangingPunct="1">
              <a:buNone/>
            </a:pPr>
            <a:r>
              <a:rPr lang="en-US" sz="1400" dirty="0"/>
              <a:t>Voyager has specified the event as HAZARDOUS and therefore in accordance with CS25.1309 it must meet a 1×10</a:t>
            </a:r>
            <a:r>
              <a:rPr lang="en-US" sz="1400" baseline="30000" dirty="0"/>
              <a:t>-7</a:t>
            </a:r>
            <a:r>
              <a:rPr lang="en-US" sz="1400" dirty="0"/>
              <a:t> requirement i.e. the design must demonstrate that its probability of occurrence is less than 1×10</a:t>
            </a:r>
            <a:r>
              <a:rPr lang="en-US" sz="1400" baseline="30000" dirty="0"/>
              <a:t>-7</a:t>
            </a:r>
            <a:r>
              <a:rPr lang="en-US" sz="1400" dirty="0"/>
              <a:t> </a:t>
            </a:r>
            <a:r>
              <a:rPr lang="en-US" sz="1400" dirty="0" err="1"/>
              <a:t>pfh</a:t>
            </a:r>
            <a:r>
              <a:rPr lang="en-US" sz="1400" dirty="0"/>
              <a:t>. It has been assessed by the aircraft manufacturer that a trailing hose could strike the aircraft (ailerons, flaps act) during landing or takeoff and will be able to severely affect the flying characteristics of the aircraft. Voyager has flowed this requirement onto the subsystem (Wing Pod) designer.</a:t>
            </a:r>
          </a:p>
          <a:p>
            <a:pPr marL="0" indent="0" eaLnBrk="1" hangingPunct="1">
              <a:buNone/>
            </a:pPr>
            <a:endParaRPr lang="en-US" sz="1400" dirty="0"/>
          </a:p>
          <a:p>
            <a:pPr marL="0" indent="0" eaLnBrk="1" hangingPunct="1">
              <a:buNone/>
            </a:pPr>
            <a:r>
              <a:rPr lang="en-US" sz="1400" dirty="0"/>
              <a:t>You are part of the ARS Safety Section. A Fault tree has been part developed by a colleague for the current design. Currently the only solution developed by ARS to return the Wing Pod to a Clean Configuration is the rewinding of the Hose back into the Pod.</a:t>
            </a:r>
          </a:p>
          <a:p>
            <a:pPr marL="0" indent="0" eaLnBrk="1" hangingPunct="1">
              <a:buNone/>
            </a:pPr>
            <a:endParaRPr lang="en-US" sz="1400" dirty="0"/>
          </a:p>
          <a:p>
            <a:pPr marL="0" indent="0" eaLnBrk="1" hangingPunct="1">
              <a:buNone/>
            </a:pPr>
            <a:r>
              <a:rPr lang="en-US" sz="1400" dirty="0"/>
              <a:t>You are tasked with reviewing the deliverable and identifying errors as well as completing the Fault Tree branches which are currently undeveloped.</a:t>
            </a:r>
          </a:p>
          <a:p>
            <a:pPr eaLnBrk="1" hangingPunct="1">
              <a:buFont typeface="+mj-lt"/>
              <a:buAutoNum type="arabicPeriod"/>
            </a:pPr>
            <a:r>
              <a:rPr lang="en-US" sz="1400" dirty="0"/>
              <a:t>Identify up to 4 concerns you would have with the attached initial fault tree of ‘Inability to Rewind Hose’. For each concern record the requested improvement or change you would make to the Fault Tree.</a:t>
            </a:r>
          </a:p>
          <a:p>
            <a:pPr eaLnBrk="1" hangingPunct="1">
              <a:buFont typeface="+mj-lt"/>
              <a:buAutoNum type="arabicPeriod"/>
            </a:pPr>
            <a:r>
              <a:rPr lang="en-US" sz="1400" dirty="0"/>
              <a:t>Develop the undeveloped branches of ‘Hose Drum Drive Failure’.</a:t>
            </a:r>
          </a:p>
          <a:p>
            <a:pPr marL="0" indent="0" eaLnBrk="1" hangingPunct="1">
              <a:buNone/>
            </a:pPr>
            <a:endParaRPr lang="en-US" sz="1400" dirty="0"/>
          </a:p>
          <a:p>
            <a:pPr marL="0" indent="0" eaLnBrk="1" hangingPunct="1">
              <a:buNone/>
            </a:pPr>
            <a:r>
              <a:rPr lang="en-US" sz="1400" dirty="0"/>
              <a:t>The hose Drum Design consists of; Hose Drum, Geared Motor to drive hose movement, Hose Drum Chain, Power Connection to the Motor, Various Sprockets and Pins.</a:t>
            </a:r>
          </a:p>
        </p:txBody>
      </p:sp>
      <p:sp>
        <p:nvSpPr>
          <p:cNvPr id="4099" name="Rectangle 7"/>
          <p:cNvSpPr>
            <a:spLocks noGrp="1" noChangeArrowheads="1"/>
          </p:cNvSpPr>
          <p:nvPr>
            <p:ph type="title"/>
          </p:nvPr>
        </p:nvSpPr>
        <p:spPr>
          <a:noFill/>
        </p:spPr>
        <p:txBody>
          <a:bodyPr/>
          <a:lstStyle/>
          <a:p>
            <a:pPr eaLnBrk="1" hangingPunct="1"/>
            <a:r>
              <a:rPr lang="en-GB" dirty="0"/>
              <a:t>Workshop Objective</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Diamond 62">
            <a:extLst>
              <a:ext uri="{FF2B5EF4-FFF2-40B4-BE49-F238E27FC236}">
                <a16:creationId xmlns:a16="http://schemas.microsoft.com/office/drawing/2014/main" id="{1BEDDC03-B6E9-4771-B9BE-F041E4C81F13}"/>
              </a:ext>
            </a:extLst>
          </p:cNvPr>
          <p:cNvSpPr/>
          <p:nvPr/>
        </p:nvSpPr>
        <p:spPr>
          <a:xfrm>
            <a:off x="9736232" y="5142619"/>
            <a:ext cx="1008112" cy="858464"/>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0" name="Oval 129">
            <a:extLst>
              <a:ext uri="{FF2B5EF4-FFF2-40B4-BE49-F238E27FC236}">
                <a16:creationId xmlns:a16="http://schemas.microsoft.com/office/drawing/2014/main" id="{6B6FBA7A-CAA2-47F4-877A-D6E10DF018EE}"/>
              </a:ext>
            </a:extLst>
          </p:cNvPr>
          <p:cNvSpPr/>
          <p:nvPr/>
        </p:nvSpPr>
        <p:spPr>
          <a:xfrm>
            <a:off x="10797658" y="5654600"/>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8" name="Oval 127">
            <a:extLst>
              <a:ext uri="{FF2B5EF4-FFF2-40B4-BE49-F238E27FC236}">
                <a16:creationId xmlns:a16="http://schemas.microsoft.com/office/drawing/2014/main" id="{8ACD6A26-33D5-4D22-B2D4-54B99345FBFE}"/>
              </a:ext>
            </a:extLst>
          </p:cNvPr>
          <p:cNvSpPr/>
          <p:nvPr/>
        </p:nvSpPr>
        <p:spPr>
          <a:xfrm>
            <a:off x="8817772" y="5654600"/>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7" name="Oval 126">
            <a:extLst>
              <a:ext uri="{FF2B5EF4-FFF2-40B4-BE49-F238E27FC236}">
                <a16:creationId xmlns:a16="http://schemas.microsoft.com/office/drawing/2014/main" id="{676FDF01-7E85-4A4F-8EEB-92C307F0CE20}"/>
              </a:ext>
            </a:extLst>
          </p:cNvPr>
          <p:cNvSpPr/>
          <p:nvPr/>
        </p:nvSpPr>
        <p:spPr>
          <a:xfrm>
            <a:off x="6268569" y="4644374"/>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6" name="Oval 125">
            <a:extLst>
              <a:ext uri="{FF2B5EF4-FFF2-40B4-BE49-F238E27FC236}">
                <a16:creationId xmlns:a16="http://schemas.microsoft.com/office/drawing/2014/main" id="{84FFA556-A791-43B0-A009-31815D624C35}"/>
              </a:ext>
            </a:extLst>
          </p:cNvPr>
          <p:cNvSpPr/>
          <p:nvPr/>
        </p:nvSpPr>
        <p:spPr>
          <a:xfrm>
            <a:off x="4985512" y="4617426"/>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3" name="Oval 122">
            <a:extLst>
              <a:ext uri="{FF2B5EF4-FFF2-40B4-BE49-F238E27FC236}">
                <a16:creationId xmlns:a16="http://schemas.microsoft.com/office/drawing/2014/main" id="{30567C6E-884A-431A-83E2-0B9AD32FBCDB}"/>
              </a:ext>
            </a:extLst>
          </p:cNvPr>
          <p:cNvSpPr/>
          <p:nvPr/>
        </p:nvSpPr>
        <p:spPr>
          <a:xfrm>
            <a:off x="1724532" y="3592576"/>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5" name="Picture 54">
            <a:extLst>
              <a:ext uri="{FF2B5EF4-FFF2-40B4-BE49-F238E27FC236}">
                <a16:creationId xmlns:a16="http://schemas.microsoft.com/office/drawing/2014/main" id="{33E48DF6-891F-4CE5-8FCA-36A15BB90FD5}"/>
              </a:ext>
            </a:extLst>
          </p:cNvPr>
          <p:cNvPicPr>
            <a:picLocks noChangeAspect="1"/>
          </p:cNvPicPr>
          <p:nvPr/>
        </p:nvPicPr>
        <p:blipFill>
          <a:blip r:embed="rId3"/>
          <a:stretch>
            <a:fillRect/>
          </a:stretch>
        </p:blipFill>
        <p:spPr>
          <a:xfrm>
            <a:off x="5897863" y="1287923"/>
            <a:ext cx="396274" cy="414564"/>
          </a:xfrm>
          <a:prstGeom prst="rect">
            <a:avLst/>
          </a:prstGeom>
        </p:spPr>
      </p:pic>
      <p:pic>
        <p:nvPicPr>
          <p:cNvPr id="62" name="Picture 61">
            <a:extLst>
              <a:ext uri="{FF2B5EF4-FFF2-40B4-BE49-F238E27FC236}">
                <a16:creationId xmlns:a16="http://schemas.microsoft.com/office/drawing/2014/main" id="{958D2FF5-050F-4651-B895-C2045FE90970}"/>
              </a:ext>
            </a:extLst>
          </p:cNvPr>
          <p:cNvPicPr>
            <a:picLocks noChangeAspect="1"/>
          </p:cNvPicPr>
          <p:nvPr/>
        </p:nvPicPr>
        <p:blipFill>
          <a:blip r:embed="rId4"/>
          <a:stretch>
            <a:fillRect/>
          </a:stretch>
        </p:blipFill>
        <p:spPr>
          <a:xfrm>
            <a:off x="5915118" y="3835123"/>
            <a:ext cx="387782" cy="408467"/>
          </a:xfrm>
          <a:prstGeom prst="rect">
            <a:avLst/>
          </a:prstGeom>
        </p:spPr>
      </p:pic>
      <p:pic>
        <p:nvPicPr>
          <p:cNvPr id="64" name="Picture 63">
            <a:extLst>
              <a:ext uri="{FF2B5EF4-FFF2-40B4-BE49-F238E27FC236}">
                <a16:creationId xmlns:a16="http://schemas.microsoft.com/office/drawing/2014/main" id="{14741CC1-267B-4A7E-9FAD-AC2E9BB6B96E}"/>
              </a:ext>
            </a:extLst>
          </p:cNvPr>
          <p:cNvPicPr>
            <a:picLocks noChangeAspect="1"/>
          </p:cNvPicPr>
          <p:nvPr/>
        </p:nvPicPr>
        <p:blipFill>
          <a:blip r:embed="rId4"/>
          <a:stretch>
            <a:fillRect/>
          </a:stretch>
        </p:blipFill>
        <p:spPr>
          <a:xfrm>
            <a:off x="10062885" y="3573385"/>
            <a:ext cx="390178" cy="408467"/>
          </a:xfrm>
          <a:prstGeom prst="rect">
            <a:avLst/>
          </a:prstGeom>
        </p:spPr>
      </p:pic>
      <p:sp>
        <p:nvSpPr>
          <p:cNvPr id="36" name="TextBox 35">
            <a:extLst>
              <a:ext uri="{FF2B5EF4-FFF2-40B4-BE49-F238E27FC236}">
                <a16:creationId xmlns:a16="http://schemas.microsoft.com/office/drawing/2014/main" id="{8974BB5E-8A6F-47AD-A2C2-7226D9738211}"/>
              </a:ext>
            </a:extLst>
          </p:cNvPr>
          <p:cNvSpPr txBox="1"/>
          <p:nvPr/>
        </p:nvSpPr>
        <p:spPr>
          <a:xfrm>
            <a:off x="5160000" y="305554"/>
            <a:ext cx="1872000" cy="646331"/>
          </a:xfrm>
          <a:prstGeom prst="rect">
            <a:avLst/>
          </a:prstGeom>
          <a:solidFill>
            <a:schemeClr val="accent6">
              <a:lumMod val="40000"/>
              <a:lumOff val="60000"/>
            </a:schemeClr>
          </a:solidFill>
        </p:spPr>
        <p:txBody>
          <a:bodyPr wrap="square" rtlCol="0">
            <a:spAutoFit/>
          </a:bodyPr>
          <a:lstStyle/>
          <a:p>
            <a:pPr algn="ctr"/>
            <a:r>
              <a:rPr lang="en-GB" sz="1200" dirty="0"/>
              <a:t>Top Level Event</a:t>
            </a:r>
          </a:p>
          <a:p>
            <a:pPr algn="ctr"/>
            <a:r>
              <a:rPr lang="en-GB" sz="1200" dirty="0"/>
              <a:t>Inability to Rewind Hose</a:t>
            </a:r>
          </a:p>
          <a:p>
            <a:pPr algn="ctr"/>
            <a:r>
              <a:rPr lang="en-GB" sz="1200" dirty="0"/>
              <a:t>(A)</a:t>
            </a:r>
          </a:p>
        </p:txBody>
      </p:sp>
      <p:sp>
        <p:nvSpPr>
          <p:cNvPr id="66" name="TextBox 65">
            <a:extLst>
              <a:ext uri="{FF2B5EF4-FFF2-40B4-BE49-F238E27FC236}">
                <a16:creationId xmlns:a16="http://schemas.microsoft.com/office/drawing/2014/main" id="{00FF6A3F-947A-4750-B05F-2819CF3BDFFD}"/>
              </a:ext>
            </a:extLst>
          </p:cNvPr>
          <p:cNvSpPr txBox="1"/>
          <p:nvPr/>
        </p:nvSpPr>
        <p:spPr>
          <a:xfrm>
            <a:off x="1508588" y="2544500"/>
            <a:ext cx="1440000" cy="646331"/>
          </a:xfrm>
          <a:prstGeom prst="rect">
            <a:avLst/>
          </a:prstGeom>
          <a:solidFill>
            <a:schemeClr val="accent6">
              <a:lumMod val="40000"/>
              <a:lumOff val="60000"/>
            </a:schemeClr>
          </a:solidFill>
        </p:spPr>
        <p:txBody>
          <a:bodyPr wrap="square" rtlCol="0">
            <a:spAutoFit/>
          </a:bodyPr>
          <a:lstStyle/>
          <a:p>
            <a:pPr algn="ctr"/>
            <a:r>
              <a:rPr lang="en-GB" sz="1200" dirty="0"/>
              <a:t>Hose Drum Bearing Seizure (B)</a:t>
            </a:r>
          </a:p>
        </p:txBody>
      </p:sp>
      <p:sp>
        <p:nvSpPr>
          <p:cNvPr id="67" name="TextBox 66">
            <a:extLst>
              <a:ext uri="{FF2B5EF4-FFF2-40B4-BE49-F238E27FC236}">
                <a16:creationId xmlns:a16="http://schemas.microsoft.com/office/drawing/2014/main" id="{2E625D6B-60D5-4814-BA0E-0C121AE3937B}"/>
              </a:ext>
            </a:extLst>
          </p:cNvPr>
          <p:cNvSpPr txBox="1"/>
          <p:nvPr/>
        </p:nvSpPr>
        <p:spPr>
          <a:xfrm>
            <a:off x="5364068" y="2554291"/>
            <a:ext cx="1440000" cy="646331"/>
          </a:xfrm>
          <a:prstGeom prst="rect">
            <a:avLst/>
          </a:prstGeom>
          <a:solidFill>
            <a:schemeClr val="accent6">
              <a:lumMod val="40000"/>
              <a:lumOff val="60000"/>
            </a:schemeClr>
          </a:solidFill>
        </p:spPr>
        <p:txBody>
          <a:bodyPr wrap="square" rtlCol="0">
            <a:spAutoFit/>
          </a:bodyPr>
          <a:lstStyle/>
          <a:p>
            <a:pPr algn="ctr"/>
            <a:r>
              <a:rPr lang="en-GB" sz="1200" dirty="0"/>
              <a:t>Hose Drum Brake Stuck On</a:t>
            </a:r>
          </a:p>
          <a:p>
            <a:pPr algn="ctr"/>
            <a:r>
              <a:rPr lang="en-GB" sz="1200" dirty="0"/>
              <a:t>(D)</a:t>
            </a:r>
          </a:p>
        </p:txBody>
      </p:sp>
      <p:sp>
        <p:nvSpPr>
          <p:cNvPr id="68" name="TextBox 67">
            <a:extLst>
              <a:ext uri="{FF2B5EF4-FFF2-40B4-BE49-F238E27FC236}">
                <a16:creationId xmlns:a16="http://schemas.microsoft.com/office/drawing/2014/main" id="{E811D2F5-E0FC-4603-849B-B8E7936DACEA}"/>
              </a:ext>
            </a:extLst>
          </p:cNvPr>
          <p:cNvSpPr txBox="1"/>
          <p:nvPr/>
        </p:nvSpPr>
        <p:spPr>
          <a:xfrm>
            <a:off x="3356601" y="2550674"/>
            <a:ext cx="1440000" cy="646331"/>
          </a:xfrm>
          <a:prstGeom prst="rect">
            <a:avLst/>
          </a:prstGeom>
          <a:solidFill>
            <a:schemeClr val="accent6">
              <a:lumMod val="40000"/>
              <a:lumOff val="60000"/>
            </a:schemeClr>
          </a:solidFill>
        </p:spPr>
        <p:txBody>
          <a:bodyPr wrap="square" rtlCol="0">
            <a:spAutoFit/>
          </a:bodyPr>
          <a:lstStyle/>
          <a:p>
            <a:pPr algn="ctr"/>
            <a:r>
              <a:rPr lang="en-GB" sz="1200" dirty="0"/>
              <a:t>Hose Drum Drive Failure</a:t>
            </a:r>
          </a:p>
          <a:p>
            <a:pPr algn="ctr"/>
            <a:r>
              <a:rPr lang="en-GB" sz="1200" dirty="0"/>
              <a:t>(C)</a:t>
            </a:r>
          </a:p>
        </p:txBody>
      </p:sp>
      <p:sp>
        <p:nvSpPr>
          <p:cNvPr id="69" name="TextBox 68">
            <a:extLst>
              <a:ext uri="{FF2B5EF4-FFF2-40B4-BE49-F238E27FC236}">
                <a16:creationId xmlns:a16="http://schemas.microsoft.com/office/drawing/2014/main" id="{31B7E576-C1EB-4600-86B2-B89EFA37944F}"/>
              </a:ext>
            </a:extLst>
          </p:cNvPr>
          <p:cNvSpPr txBox="1"/>
          <p:nvPr/>
        </p:nvSpPr>
        <p:spPr>
          <a:xfrm>
            <a:off x="7186395" y="2554291"/>
            <a:ext cx="1702788" cy="646331"/>
          </a:xfrm>
          <a:prstGeom prst="rect">
            <a:avLst/>
          </a:prstGeom>
          <a:solidFill>
            <a:schemeClr val="accent6">
              <a:lumMod val="40000"/>
              <a:lumOff val="60000"/>
            </a:schemeClr>
          </a:solidFill>
        </p:spPr>
        <p:txBody>
          <a:bodyPr wrap="square" rtlCol="0">
            <a:spAutoFit/>
          </a:bodyPr>
          <a:lstStyle/>
          <a:p>
            <a:pPr algn="ctr"/>
            <a:r>
              <a:rPr lang="en-GB" sz="1200" dirty="0"/>
              <a:t>Control Unit Failure – Hose unable to rewind</a:t>
            </a:r>
          </a:p>
          <a:p>
            <a:pPr algn="ctr"/>
            <a:r>
              <a:rPr lang="en-GB" sz="1200" dirty="0"/>
              <a:t>(E)</a:t>
            </a:r>
          </a:p>
        </p:txBody>
      </p:sp>
      <p:sp>
        <p:nvSpPr>
          <p:cNvPr id="70" name="TextBox 69">
            <a:extLst>
              <a:ext uri="{FF2B5EF4-FFF2-40B4-BE49-F238E27FC236}">
                <a16:creationId xmlns:a16="http://schemas.microsoft.com/office/drawing/2014/main" id="{DFB93AE2-7CD0-491A-9C61-410AF021FD80}"/>
              </a:ext>
            </a:extLst>
          </p:cNvPr>
          <p:cNvSpPr txBox="1"/>
          <p:nvPr/>
        </p:nvSpPr>
        <p:spPr>
          <a:xfrm>
            <a:off x="9447425" y="2559284"/>
            <a:ext cx="1607965" cy="646331"/>
          </a:xfrm>
          <a:prstGeom prst="rect">
            <a:avLst/>
          </a:prstGeom>
          <a:solidFill>
            <a:schemeClr val="accent6">
              <a:lumMod val="40000"/>
              <a:lumOff val="60000"/>
            </a:schemeClr>
          </a:solidFill>
        </p:spPr>
        <p:txBody>
          <a:bodyPr wrap="square" rtlCol="0">
            <a:spAutoFit/>
          </a:bodyPr>
          <a:lstStyle/>
          <a:p>
            <a:pPr algn="ctr"/>
            <a:r>
              <a:rPr lang="en-GB" sz="1200" dirty="0"/>
              <a:t>Power Supply Loom &amp; Connector Failure (F)</a:t>
            </a:r>
          </a:p>
        </p:txBody>
      </p:sp>
      <p:cxnSp>
        <p:nvCxnSpPr>
          <p:cNvPr id="73" name="Straight Arrow Connector 72">
            <a:extLst>
              <a:ext uri="{FF2B5EF4-FFF2-40B4-BE49-F238E27FC236}">
                <a16:creationId xmlns:a16="http://schemas.microsoft.com/office/drawing/2014/main" id="{42A22F81-A9B4-4467-873F-A831B33F706E}"/>
              </a:ext>
            </a:extLst>
          </p:cNvPr>
          <p:cNvCxnSpPr>
            <a:cxnSpLocks/>
            <a:stCxn id="36" idx="2"/>
            <a:endCxn id="55" idx="0"/>
          </p:cNvCxnSpPr>
          <p:nvPr/>
        </p:nvCxnSpPr>
        <p:spPr>
          <a:xfrm>
            <a:off x="6096000" y="951885"/>
            <a:ext cx="0" cy="3360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6" name="Connector: Elbow 85">
            <a:extLst>
              <a:ext uri="{FF2B5EF4-FFF2-40B4-BE49-F238E27FC236}">
                <a16:creationId xmlns:a16="http://schemas.microsoft.com/office/drawing/2014/main" id="{711B9216-A7F5-418D-990B-C31B49CD8B08}"/>
              </a:ext>
            </a:extLst>
          </p:cNvPr>
          <p:cNvCxnSpPr>
            <a:cxnSpLocks/>
            <a:stCxn id="55" idx="2"/>
            <a:endCxn id="66" idx="0"/>
          </p:cNvCxnSpPr>
          <p:nvPr/>
        </p:nvCxnSpPr>
        <p:spPr>
          <a:xfrm rot="5400000">
            <a:off x="3741288" y="189787"/>
            <a:ext cx="842013" cy="386741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Connector: Elbow 87">
            <a:extLst>
              <a:ext uri="{FF2B5EF4-FFF2-40B4-BE49-F238E27FC236}">
                <a16:creationId xmlns:a16="http://schemas.microsoft.com/office/drawing/2014/main" id="{12D6D9FC-3DE5-4C1A-9B80-4AAE93686FFB}"/>
              </a:ext>
            </a:extLst>
          </p:cNvPr>
          <p:cNvCxnSpPr>
            <a:cxnSpLocks/>
            <a:stCxn id="55" idx="2"/>
            <a:endCxn id="69" idx="0"/>
          </p:cNvCxnSpPr>
          <p:nvPr/>
        </p:nvCxnSpPr>
        <p:spPr>
          <a:xfrm rot="16200000" flipH="1">
            <a:off x="6640992" y="1157494"/>
            <a:ext cx="851804" cy="194178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0" name="Connector: Elbow 89">
            <a:extLst>
              <a:ext uri="{FF2B5EF4-FFF2-40B4-BE49-F238E27FC236}">
                <a16:creationId xmlns:a16="http://schemas.microsoft.com/office/drawing/2014/main" id="{B46F2A76-7C81-4F30-8AEF-6CD9A47DBE94}"/>
              </a:ext>
            </a:extLst>
          </p:cNvPr>
          <p:cNvCxnSpPr>
            <a:cxnSpLocks/>
            <a:stCxn id="55" idx="2"/>
            <a:endCxn id="70" idx="0"/>
          </p:cNvCxnSpPr>
          <p:nvPr/>
        </p:nvCxnSpPr>
        <p:spPr>
          <a:xfrm rot="16200000" flipH="1">
            <a:off x="7745306" y="53181"/>
            <a:ext cx="856797" cy="415540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8" name="TextBox 97">
                <a:extLst>
                  <a:ext uri="{FF2B5EF4-FFF2-40B4-BE49-F238E27FC236}">
                    <a16:creationId xmlns:a16="http://schemas.microsoft.com/office/drawing/2014/main" id="{5D9613DF-A8D8-4A89-8F1E-BD3303CF0FEC}"/>
                  </a:ext>
                </a:extLst>
              </p:cNvPr>
              <p:cNvSpPr txBox="1"/>
              <p:nvPr/>
            </p:nvSpPr>
            <p:spPr>
              <a:xfrm>
                <a:off x="6398346" y="1335512"/>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b="0" i="1" smtClean="0">
                          <a:latin typeface="Cambria Math" panose="02040503050406030204" pitchFamily="18" charset="0"/>
                        </a:rPr>
                        <m:t>2.25</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−6</m:t>
                          </m:r>
                        </m:sup>
                      </m:sSup>
                    </m:oMath>
                  </m:oMathPara>
                </a14:m>
                <a:endParaRPr lang="en-GB" sz="1200" dirty="0"/>
              </a:p>
            </p:txBody>
          </p:sp>
        </mc:Choice>
        <mc:Fallback xmlns="">
          <p:sp>
            <p:nvSpPr>
              <p:cNvPr id="98" name="TextBox 97">
                <a:extLst>
                  <a:ext uri="{FF2B5EF4-FFF2-40B4-BE49-F238E27FC236}">
                    <a16:creationId xmlns:a16="http://schemas.microsoft.com/office/drawing/2014/main" id="{5D9613DF-A8D8-4A89-8F1E-BD3303CF0FEC}"/>
                  </a:ext>
                </a:extLst>
              </p:cNvPr>
              <p:cNvSpPr txBox="1">
                <a:spLocks noRot="1" noChangeAspect="1" noMove="1" noResize="1" noEditPoints="1" noAdjustHandles="1" noChangeArrowheads="1" noChangeShapeType="1" noTextEdit="1"/>
              </p:cNvSpPr>
              <p:nvPr/>
            </p:nvSpPr>
            <p:spPr>
              <a:xfrm>
                <a:off x="6398346" y="1335512"/>
                <a:ext cx="1101810" cy="276999"/>
              </a:xfrm>
              <a:prstGeom prst="rect">
                <a:avLst/>
              </a:prstGeom>
              <a:blipFill>
                <a:blip r:embed="rId5"/>
                <a:stretch>
                  <a:fillRect/>
                </a:stretch>
              </a:blipFill>
            </p:spPr>
            <p:txBody>
              <a:bodyPr/>
              <a:lstStyle/>
              <a:p>
                <a:r>
                  <a:rPr lang="en-GB">
                    <a:noFill/>
                  </a:rPr>
                  <a:t> </a:t>
                </a:r>
              </a:p>
            </p:txBody>
          </p:sp>
        </mc:Fallback>
      </mc:AlternateContent>
      <p:cxnSp>
        <p:nvCxnSpPr>
          <p:cNvPr id="97" name="Straight Arrow Connector 96">
            <a:extLst>
              <a:ext uri="{FF2B5EF4-FFF2-40B4-BE49-F238E27FC236}">
                <a16:creationId xmlns:a16="http://schemas.microsoft.com/office/drawing/2014/main" id="{911B8AD0-2B77-403D-8A2F-2692E2E32354}"/>
              </a:ext>
            </a:extLst>
          </p:cNvPr>
          <p:cNvCxnSpPr>
            <a:cxnSpLocks/>
            <a:stCxn id="67" idx="2"/>
          </p:cNvCxnSpPr>
          <p:nvPr/>
        </p:nvCxnSpPr>
        <p:spPr>
          <a:xfrm>
            <a:off x="6084068" y="3200622"/>
            <a:ext cx="1" cy="5413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023C01FE-8285-4DF5-B374-45DAFB2A4E82}"/>
              </a:ext>
            </a:extLst>
          </p:cNvPr>
          <p:cNvCxnSpPr>
            <a:cxnSpLocks/>
            <a:stCxn id="70" idx="2"/>
            <a:endCxn id="64" idx="0"/>
          </p:cNvCxnSpPr>
          <p:nvPr/>
        </p:nvCxnSpPr>
        <p:spPr>
          <a:xfrm>
            <a:off x="10251408" y="3205615"/>
            <a:ext cx="6566" cy="3677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58BDBDDD-3813-48B0-A814-077DFDE8EDC2}"/>
              </a:ext>
            </a:extLst>
          </p:cNvPr>
          <p:cNvSpPr txBox="1"/>
          <p:nvPr/>
        </p:nvSpPr>
        <p:spPr>
          <a:xfrm>
            <a:off x="1749950" y="3713268"/>
            <a:ext cx="1008112" cy="400110"/>
          </a:xfrm>
          <a:prstGeom prst="rect">
            <a:avLst/>
          </a:prstGeom>
          <a:noFill/>
        </p:spPr>
        <p:txBody>
          <a:bodyPr wrap="square" rtlCol="0">
            <a:spAutoFit/>
          </a:bodyPr>
          <a:lstStyle/>
          <a:p>
            <a:pPr algn="ctr"/>
            <a:r>
              <a:rPr lang="en-GB" sz="1000" dirty="0"/>
              <a:t>Hose Drum Bearing Seize</a:t>
            </a:r>
          </a:p>
        </p:txBody>
      </p:sp>
      <p:sp>
        <p:nvSpPr>
          <p:cNvPr id="105" name="TextBox 104">
            <a:extLst>
              <a:ext uri="{FF2B5EF4-FFF2-40B4-BE49-F238E27FC236}">
                <a16:creationId xmlns:a16="http://schemas.microsoft.com/office/drawing/2014/main" id="{D17055CA-F6F4-4293-9E63-0CB491C6D5F7}"/>
              </a:ext>
            </a:extLst>
          </p:cNvPr>
          <p:cNvSpPr txBox="1"/>
          <p:nvPr/>
        </p:nvSpPr>
        <p:spPr>
          <a:xfrm>
            <a:off x="4951994" y="4742000"/>
            <a:ext cx="1079663" cy="400110"/>
          </a:xfrm>
          <a:prstGeom prst="rect">
            <a:avLst/>
          </a:prstGeom>
          <a:noFill/>
        </p:spPr>
        <p:txBody>
          <a:bodyPr wrap="square" rtlCol="0">
            <a:spAutoFit/>
          </a:bodyPr>
          <a:lstStyle/>
          <a:p>
            <a:pPr algn="ctr"/>
            <a:r>
              <a:rPr lang="en-GB" sz="1000" dirty="0"/>
              <a:t>Hose Drum A Brake Stuck</a:t>
            </a:r>
          </a:p>
        </p:txBody>
      </p:sp>
      <p:sp>
        <p:nvSpPr>
          <p:cNvPr id="106" name="TextBox 105">
            <a:extLst>
              <a:ext uri="{FF2B5EF4-FFF2-40B4-BE49-F238E27FC236}">
                <a16:creationId xmlns:a16="http://schemas.microsoft.com/office/drawing/2014/main" id="{A18DF1A5-F8DB-4AB5-8682-0E95368AB53A}"/>
              </a:ext>
            </a:extLst>
          </p:cNvPr>
          <p:cNvSpPr txBox="1"/>
          <p:nvPr/>
        </p:nvSpPr>
        <p:spPr>
          <a:xfrm>
            <a:off x="6276169" y="4750585"/>
            <a:ext cx="1079663" cy="400110"/>
          </a:xfrm>
          <a:prstGeom prst="rect">
            <a:avLst/>
          </a:prstGeom>
          <a:noFill/>
        </p:spPr>
        <p:txBody>
          <a:bodyPr wrap="square" rtlCol="0">
            <a:spAutoFit/>
          </a:bodyPr>
          <a:lstStyle/>
          <a:p>
            <a:pPr algn="ctr"/>
            <a:r>
              <a:rPr lang="en-GB" sz="1000" dirty="0"/>
              <a:t>Hose Drum B Brake Stuck</a:t>
            </a:r>
          </a:p>
        </p:txBody>
      </p:sp>
      <p:sp>
        <p:nvSpPr>
          <p:cNvPr id="107" name="TextBox 106">
            <a:extLst>
              <a:ext uri="{FF2B5EF4-FFF2-40B4-BE49-F238E27FC236}">
                <a16:creationId xmlns:a16="http://schemas.microsoft.com/office/drawing/2014/main" id="{EB941BF8-D2FA-49FD-924B-7EAB67D88E9F}"/>
              </a:ext>
            </a:extLst>
          </p:cNvPr>
          <p:cNvSpPr txBox="1"/>
          <p:nvPr/>
        </p:nvSpPr>
        <p:spPr>
          <a:xfrm>
            <a:off x="10761882" y="5817480"/>
            <a:ext cx="1079663" cy="400110"/>
          </a:xfrm>
          <a:prstGeom prst="rect">
            <a:avLst/>
          </a:prstGeom>
          <a:noFill/>
        </p:spPr>
        <p:txBody>
          <a:bodyPr wrap="square" rtlCol="0">
            <a:spAutoFit/>
          </a:bodyPr>
          <a:lstStyle/>
          <a:p>
            <a:pPr algn="ctr"/>
            <a:r>
              <a:rPr lang="en-GB" sz="1000" dirty="0"/>
              <a:t>Wiring and Loom Fail</a:t>
            </a:r>
          </a:p>
        </p:txBody>
      </p:sp>
      <p:sp>
        <p:nvSpPr>
          <p:cNvPr id="108" name="TextBox 107">
            <a:extLst>
              <a:ext uri="{FF2B5EF4-FFF2-40B4-BE49-F238E27FC236}">
                <a16:creationId xmlns:a16="http://schemas.microsoft.com/office/drawing/2014/main" id="{5206071A-E865-4D9F-BA0C-1A0A293C6E10}"/>
              </a:ext>
            </a:extLst>
          </p:cNvPr>
          <p:cNvSpPr txBox="1"/>
          <p:nvPr/>
        </p:nvSpPr>
        <p:spPr>
          <a:xfrm>
            <a:off x="8810415" y="5817479"/>
            <a:ext cx="1079663" cy="246221"/>
          </a:xfrm>
          <a:prstGeom prst="rect">
            <a:avLst/>
          </a:prstGeom>
          <a:noFill/>
        </p:spPr>
        <p:txBody>
          <a:bodyPr wrap="square" rtlCol="0">
            <a:spAutoFit/>
          </a:bodyPr>
          <a:lstStyle/>
          <a:p>
            <a:pPr algn="ctr"/>
            <a:r>
              <a:rPr lang="en-GB" sz="1000" dirty="0"/>
              <a:t>Tanker Power</a:t>
            </a:r>
          </a:p>
        </p:txBody>
      </p:sp>
      <p:sp>
        <p:nvSpPr>
          <p:cNvPr id="109" name="TextBox 108">
            <a:extLst>
              <a:ext uri="{FF2B5EF4-FFF2-40B4-BE49-F238E27FC236}">
                <a16:creationId xmlns:a16="http://schemas.microsoft.com/office/drawing/2014/main" id="{238554C9-924F-4D41-B366-D33C94BF9B65}"/>
              </a:ext>
            </a:extLst>
          </p:cNvPr>
          <p:cNvSpPr txBox="1"/>
          <p:nvPr/>
        </p:nvSpPr>
        <p:spPr>
          <a:xfrm>
            <a:off x="9697084" y="5364719"/>
            <a:ext cx="1079663" cy="400110"/>
          </a:xfrm>
          <a:prstGeom prst="rect">
            <a:avLst/>
          </a:prstGeom>
          <a:noFill/>
        </p:spPr>
        <p:txBody>
          <a:bodyPr wrap="square" rtlCol="0">
            <a:spAutoFit/>
          </a:bodyPr>
          <a:lstStyle/>
          <a:p>
            <a:pPr algn="ctr"/>
            <a:r>
              <a:rPr lang="en-GB" sz="1000" dirty="0"/>
              <a:t>Connector Failure</a:t>
            </a:r>
          </a:p>
        </p:txBody>
      </p:sp>
      <p:sp>
        <p:nvSpPr>
          <p:cNvPr id="110" name="TextBox 109">
            <a:extLst>
              <a:ext uri="{FF2B5EF4-FFF2-40B4-BE49-F238E27FC236}">
                <a16:creationId xmlns:a16="http://schemas.microsoft.com/office/drawing/2014/main" id="{1F476EC5-878D-478E-85C2-18E9D07A9A31}"/>
              </a:ext>
            </a:extLst>
          </p:cNvPr>
          <p:cNvSpPr txBox="1"/>
          <p:nvPr/>
        </p:nvSpPr>
        <p:spPr>
          <a:xfrm>
            <a:off x="8682918" y="4657032"/>
            <a:ext cx="1440000" cy="461665"/>
          </a:xfrm>
          <a:prstGeom prst="rect">
            <a:avLst/>
          </a:prstGeom>
          <a:solidFill>
            <a:schemeClr val="accent6">
              <a:lumMod val="40000"/>
              <a:lumOff val="60000"/>
            </a:schemeClr>
          </a:solidFill>
        </p:spPr>
        <p:txBody>
          <a:bodyPr wrap="square" rtlCol="0">
            <a:spAutoFit/>
          </a:bodyPr>
          <a:lstStyle/>
          <a:p>
            <a:pPr algn="ctr"/>
            <a:r>
              <a:rPr lang="en-GB" sz="1200" dirty="0"/>
              <a:t>Loss of Tanker a/c Power Supple</a:t>
            </a:r>
          </a:p>
        </p:txBody>
      </p:sp>
      <p:sp>
        <p:nvSpPr>
          <p:cNvPr id="111" name="TextBox 110">
            <a:extLst>
              <a:ext uri="{FF2B5EF4-FFF2-40B4-BE49-F238E27FC236}">
                <a16:creationId xmlns:a16="http://schemas.microsoft.com/office/drawing/2014/main" id="{42AABBB1-F0F8-4BB7-B8ED-26F5FFC1EE4F}"/>
              </a:ext>
            </a:extLst>
          </p:cNvPr>
          <p:cNvSpPr txBox="1"/>
          <p:nvPr/>
        </p:nvSpPr>
        <p:spPr>
          <a:xfrm>
            <a:off x="9519895" y="4245574"/>
            <a:ext cx="1440000" cy="276999"/>
          </a:xfrm>
          <a:prstGeom prst="rect">
            <a:avLst/>
          </a:prstGeom>
          <a:solidFill>
            <a:schemeClr val="accent6">
              <a:lumMod val="40000"/>
              <a:lumOff val="60000"/>
            </a:schemeClr>
          </a:solidFill>
        </p:spPr>
        <p:txBody>
          <a:bodyPr wrap="square" rtlCol="0">
            <a:spAutoFit/>
          </a:bodyPr>
          <a:lstStyle/>
          <a:p>
            <a:pPr algn="ctr"/>
            <a:r>
              <a:rPr lang="en-GB" sz="1200" dirty="0"/>
              <a:t>Connector Failure</a:t>
            </a:r>
          </a:p>
        </p:txBody>
      </p:sp>
      <p:sp>
        <p:nvSpPr>
          <p:cNvPr id="112" name="TextBox 111">
            <a:extLst>
              <a:ext uri="{FF2B5EF4-FFF2-40B4-BE49-F238E27FC236}">
                <a16:creationId xmlns:a16="http://schemas.microsoft.com/office/drawing/2014/main" id="{06F5524B-3713-42D9-A564-5885658B02EB}"/>
              </a:ext>
            </a:extLst>
          </p:cNvPr>
          <p:cNvSpPr txBox="1"/>
          <p:nvPr/>
        </p:nvSpPr>
        <p:spPr>
          <a:xfrm>
            <a:off x="10581714" y="4664327"/>
            <a:ext cx="1440000" cy="461665"/>
          </a:xfrm>
          <a:prstGeom prst="rect">
            <a:avLst/>
          </a:prstGeom>
          <a:solidFill>
            <a:schemeClr val="accent6">
              <a:lumMod val="40000"/>
              <a:lumOff val="60000"/>
            </a:schemeClr>
          </a:solidFill>
        </p:spPr>
        <p:txBody>
          <a:bodyPr wrap="square" rtlCol="0">
            <a:spAutoFit/>
          </a:bodyPr>
          <a:lstStyle/>
          <a:p>
            <a:pPr algn="ctr"/>
            <a:r>
              <a:rPr lang="en-GB" sz="1200" dirty="0"/>
              <a:t>Wiring &amp; Loom Failure</a:t>
            </a:r>
          </a:p>
        </p:txBody>
      </p:sp>
      <p:cxnSp>
        <p:nvCxnSpPr>
          <p:cNvPr id="133" name="Straight Arrow Connector 132">
            <a:extLst>
              <a:ext uri="{FF2B5EF4-FFF2-40B4-BE49-F238E27FC236}">
                <a16:creationId xmlns:a16="http://schemas.microsoft.com/office/drawing/2014/main" id="{AE4978BA-D706-4908-A968-ADFD1518E275}"/>
              </a:ext>
            </a:extLst>
          </p:cNvPr>
          <p:cNvCxnSpPr>
            <a:cxnSpLocks/>
            <a:endCxn id="111" idx="0"/>
          </p:cNvCxnSpPr>
          <p:nvPr/>
        </p:nvCxnSpPr>
        <p:spPr>
          <a:xfrm>
            <a:off x="10236917" y="3959965"/>
            <a:ext cx="2978" cy="2856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6" name="Connector: Elbow 135">
            <a:extLst>
              <a:ext uri="{FF2B5EF4-FFF2-40B4-BE49-F238E27FC236}">
                <a16:creationId xmlns:a16="http://schemas.microsoft.com/office/drawing/2014/main" id="{871EDBE3-266E-480E-82A3-2FFD4BBED2BB}"/>
              </a:ext>
            </a:extLst>
          </p:cNvPr>
          <p:cNvCxnSpPr>
            <a:cxnSpLocks/>
          </p:cNvCxnSpPr>
          <p:nvPr/>
        </p:nvCxnSpPr>
        <p:spPr>
          <a:xfrm rot="5400000">
            <a:off x="9430667" y="3851127"/>
            <a:ext cx="697412" cy="915089"/>
          </a:xfrm>
          <a:prstGeom prst="bentConnector3">
            <a:avLst>
              <a:gd name="adj1" fmla="val 12669"/>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Connector: Elbow 138">
            <a:extLst>
              <a:ext uri="{FF2B5EF4-FFF2-40B4-BE49-F238E27FC236}">
                <a16:creationId xmlns:a16="http://schemas.microsoft.com/office/drawing/2014/main" id="{8C8293A3-7587-4581-852F-DC341A5A54DB}"/>
              </a:ext>
            </a:extLst>
          </p:cNvPr>
          <p:cNvCxnSpPr>
            <a:cxnSpLocks/>
            <a:endCxn id="112" idx="0"/>
          </p:cNvCxnSpPr>
          <p:nvPr/>
        </p:nvCxnSpPr>
        <p:spPr>
          <a:xfrm rot="16200000" flipH="1">
            <a:off x="10417134" y="3779747"/>
            <a:ext cx="704362" cy="1064797"/>
          </a:xfrm>
          <a:prstGeom prst="bentConnector3">
            <a:avLst>
              <a:gd name="adj1" fmla="val 12586"/>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2" name="Straight Arrow Connector 141">
            <a:extLst>
              <a:ext uri="{FF2B5EF4-FFF2-40B4-BE49-F238E27FC236}">
                <a16:creationId xmlns:a16="http://schemas.microsoft.com/office/drawing/2014/main" id="{23E87EDD-9002-4052-B58C-BBC68891E967}"/>
              </a:ext>
            </a:extLst>
          </p:cNvPr>
          <p:cNvCxnSpPr>
            <a:cxnSpLocks/>
            <a:endCxn id="128" idx="0"/>
          </p:cNvCxnSpPr>
          <p:nvPr/>
        </p:nvCxnSpPr>
        <p:spPr>
          <a:xfrm>
            <a:off x="9321828" y="5119042"/>
            <a:ext cx="0" cy="535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6" name="Straight Arrow Connector 145">
            <a:extLst>
              <a:ext uri="{FF2B5EF4-FFF2-40B4-BE49-F238E27FC236}">
                <a16:creationId xmlns:a16="http://schemas.microsoft.com/office/drawing/2014/main" id="{AA0F9DD2-55A3-432F-8F39-F3E9F396156D}"/>
              </a:ext>
            </a:extLst>
          </p:cNvPr>
          <p:cNvCxnSpPr>
            <a:stCxn id="112" idx="2"/>
            <a:endCxn id="130" idx="0"/>
          </p:cNvCxnSpPr>
          <p:nvPr/>
        </p:nvCxnSpPr>
        <p:spPr>
          <a:xfrm>
            <a:off x="11301714" y="5125992"/>
            <a:ext cx="0" cy="5286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9" name="Straight Arrow Connector 148">
            <a:extLst>
              <a:ext uri="{FF2B5EF4-FFF2-40B4-BE49-F238E27FC236}">
                <a16:creationId xmlns:a16="http://schemas.microsoft.com/office/drawing/2014/main" id="{94D499FD-31B0-487A-9232-EDC372B9B6E5}"/>
              </a:ext>
            </a:extLst>
          </p:cNvPr>
          <p:cNvCxnSpPr>
            <a:stCxn id="111" idx="2"/>
            <a:endCxn id="109" idx="0"/>
          </p:cNvCxnSpPr>
          <p:nvPr/>
        </p:nvCxnSpPr>
        <p:spPr>
          <a:xfrm flipH="1">
            <a:off x="10236916" y="4522573"/>
            <a:ext cx="2979" cy="8421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2" name="Straight Arrow Connector 151">
            <a:extLst>
              <a:ext uri="{FF2B5EF4-FFF2-40B4-BE49-F238E27FC236}">
                <a16:creationId xmlns:a16="http://schemas.microsoft.com/office/drawing/2014/main" id="{4C2B1B64-0E13-47BF-869B-378D113A52BE}"/>
              </a:ext>
            </a:extLst>
          </p:cNvPr>
          <p:cNvCxnSpPr>
            <a:stCxn id="66" idx="2"/>
            <a:endCxn id="123" idx="0"/>
          </p:cNvCxnSpPr>
          <p:nvPr/>
        </p:nvCxnSpPr>
        <p:spPr>
          <a:xfrm>
            <a:off x="2228588" y="3190831"/>
            <a:ext cx="0" cy="4017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5" name="Connector: Elbow 154">
            <a:extLst>
              <a:ext uri="{FF2B5EF4-FFF2-40B4-BE49-F238E27FC236}">
                <a16:creationId xmlns:a16="http://schemas.microsoft.com/office/drawing/2014/main" id="{E3B09233-3DE4-45CF-B909-0A5657E6F6EB}"/>
              </a:ext>
            </a:extLst>
          </p:cNvPr>
          <p:cNvCxnSpPr>
            <a:cxnSpLocks/>
            <a:endCxn id="126" idx="0"/>
          </p:cNvCxnSpPr>
          <p:nvPr/>
        </p:nvCxnSpPr>
        <p:spPr>
          <a:xfrm rot="5400000">
            <a:off x="5616564" y="4137989"/>
            <a:ext cx="352442" cy="60643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7" name="Connector: Elbow 156">
            <a:extLst>
              <a:ext uri="{FF2B5EF4-FFF2-40B4-BE49-F238E27FC236}">
                <a16:creationId xmlns:a16="http://schemas.microsoft.com/office/drawing/2014/main" id="{5B789644-3023-4FC8-9776-650F6B6BEEFB}"/>
              </a:ext>
            </a:extLst>
          </p:cNvPr>
          <p:cNvCxnSpPr>
            <a:cxnSpLocks/>
            <a:endCxn id="127" idx="0"/>
          </p:cNvCxnSpPr>
          <p:nvPr/>
        </p:nvCxnSpPr>
        <p:spPr>
          <a:xfrm rot="16200000" flipH="1">
            <a:off x="6244618" y="4116367"/>
            <a:ext cx="379390" cy="676624"/>
          </a:xfrm>
          <a:prstGeom prst="bentConnector3">
            <a:avLst>
              <a:gd name="adj1" fmla="val 45816"/>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3" name="TextBox 162">
                <a:extLst>
                  <a:ext uri="{FF2B5EF4-FFF2-40B4-BE49-F238E27FC236}">
                    <a16:creationId xmlns:a16="http://schemas.microsoft.com/office/drawing/2014/main" id="{E853B366-0F9B-484E-9EF4-DAF6F5182501}"/>
                  </a:ext>
                </a:extLst>
              </p:cNvPr>
              <p:cNvSpPr txBox="1"/>
              <p:nvPr/>
            </p:nvSpPr>
            <p:spPr>
              <a:xfrm>
                <a:off x="6400444" y="3993577"/>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2</m:t>
                      </m:r>
                      <m:r>
                        <a:rPr lang="en-GB" sz="1200" b="0" i="1" smtClean="0">
                          <a:latin typeface="Cambria Math" panose="02040503050406030204" pitchFamily="18" charset="0"/>
                        </a:rPr>
                        <m:t>.25</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−14</m:t>
                          </m:r>
                        </m:sup>
                      </m:sSup>
                    </m:oMath>
                  </m:oMathPara>
                </a14:m>
                <a:endParaRPr lang="en-GB" sz="1200" dirty="0"/>
              </a:p>
            </p:txBody>
          </p:sp>
        </mc:Choice>
        <mc:Fallback xmlns="">
          <p:sp>
            <p:nvSpPr>
              <p:cNvPr id="163" name="TextBox 162">
                <a:extLst>
                  <a:ext uri="{FF2B5EF4-FFF2-40B4-BE49-F238E27FC236}">
                    <a16:creationId xmlns:a16="http://schemas.microsoft.com/office/drawing/2014/main" id="{E853B366-0F9B-484E-9EF4-DAF6F5182501}"/>
                  </a:ext>
                </a:extLst>
              </p:cNvPr>
              <p:cNvSpPr txBox="1">
                <a:spLocks noRot="1" noChangeAspect="1" noMove="1" noResize="1" noEditPoints="1" noAdjustHandles="1" noChangeArrowheads="1" noChangeShapeType="1" noTextEdit="1"/>
              </p:cNvSpPr>
              <p:nvPr/>
            </p:nvSpPr>
            <p:spPr>
              <a:xfrm>
                <a:off x="6400444" y="3993577"/>
                <a:ext cx="1101810" cy="276999"/>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4" name="TextBox 163">
                <a:extLst>
                  <a:ext uri="{FF2B5EF4-FFF2-40B4-BE49-F238E27FC236}">
                    <a16:creationId xmlns:a16="http://schemas.microsoft.com/office/drawing/2014/main" id="{1EBE6F15-AD55-4F12-A90F-75853FF5A171}"/>
                  </a:ext>
                </a:extLst>
              </p:cNvPr>
              <p:cNvSpPr txBox="1"/>
              <p:nvPr/>
            </p:nvSpPr>
            <p:spPr>
              <a:xfrm>
                <a:off x="4951994" y="5394731"/>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1</m:t>
                      </m:r>
                      <m:r>
                        <a:rPr lang="en-GB" sz="1200" b="0" i="1" smtClean="0">
                          <a:latin typeface="Cambria Math" panose="02040503050406030204" pitchFamily="18" charset="0"/>
                        </a:rPr>
                        <m:t>.5</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−7</m:t>
                          </m:r>
                        </m:sup>
                      </m:sSup>
                    </m:oMath>
                  </m:oMathPara>
                </a14:m>
                <a:endParaRPr lang="en-GB" sz="1200" dirty="0"/>
              </a:p>
            </p:txBody>
          </p:sp>
        </mc:Choice>
        <mc:Fallback xmlns="">
          <p:sp>
            <p:nvSpPr>
              <p:cNvPr id="164" name="TextBox 163">
                <a:extLst>
                  <a:ext uri="{FF2B5EF4-FFF2-40B4-BE49-F238E27FC236}">
                    <a16:creationId xmlns:a16="http://schemas.microsoft.com/office/drawing/2014/main" id="{1EBE6F15-AD55-4F12-A90F-75853FF5A171}"/>
                  </a:ext>
                </a:extLst>
              </p:cNvPr>
              <p:cNvSpPr txBox="1">
                <a:spLocks noRot="1" noChangeAspect="1" noMove="1" noResize="1" noEditPoints="1" noAdjustHandles="1" noChangeArrowheads="1" noChangeShapeType="1" noTextEdit="1"/>
              </p:cNvSpPr>
              <p:nvPr/>
            </p:nvSpPr>
            <p:spPr>
              <a:xfrm>
                <a:off x="4951994" y="5394731"/>
                <a:ext cx="1101810" cy="276999"/>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5" name="TextBox 164">
                <a:extLst>
                  <a:ext uri="{FF2B5EF4-FFF2-40B4-BE49-F238E27FC236}">
                    <a16:creationId xmlns:a16="http://schemas.microsoft.com/office/drawing/2014/main" id="{79540BFD-BC1D-4956-A169-E08E88E1EA1D}"/>
                  </a:ext>
                </a:extLst>
              </p:cNvPr>
              <p:cNvSpPr txBox="1"/>
              <p:nvPr/>
            </p:nvSpPr>
            <p:spPr>
              <a:xfrm>
                <a:off x="6265095" y="5393467"/>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1</m:t>
                      </m:r>
                      <m:r>
                        <a:rPr lang="en-GB" sz="1200" b="0" i="1" smtClean="0">
                          <a:latin typeface="Cambria Math" panose="02040503050406030204" pitchFamily="18" charset="0"/>
                        </a:rPr>
                        <m:t>.5</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−7</m:t>
                          </m:r>
                        </m:sup>
                      </m:sSup>
                    </m:oMath>
                  </m:oMathPara>
                </a14:m>
                <a:endParaRPr lang="en-GB" sz="1200" dirty="0"/>
              </a:p>
            </p:txBody>
          </p:sp>
        </mc:Choice>
        <mc:Fallback xmlns="">
          <p:sp>
            <p:nvSpPr>
              <p:cNvPr id="165" name="TextBox 164">
                <a:extLst>
                  <a:ext uri="{FF2B5EF4-FFF2-40B4-BE49-F238E27FC236}">
                    <a16:creationId xmlns:a16="http://schemas.microsoft.com/office/drawing/2014/main" id="{79540BFD-BC1D-4956-A169-E08E88E1EA1D}"/>
                  </a:ext>
                </a:extLst>
              </p:cNvPr>
              <p:cNvSpPr txBox="1">
                <a:spLocks noRot="1" noChangeAspect="1" noMove="1" noResize="1" noEditPoints="1" noAdjustHandles="1" noChangeArrowheads="1" noChangeShapeType="1" noTextEdit="1"/>
              </p:cNvSpPr>
              <p:nvPr/>
            </p:nvSpPr>
            <p:spPr>
              <a:xfrm>
                <a:off x="6265095" y="5393467"/>
                <a:ext cx="1101810" cy="276999"/>
              </a:xfrm>
              <a:prstGeom prst="rect">
                <a:avLst/>
              </a:prstGeom>
              <a:blipFill>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6" name="TextBox 165">
                <a:extLst>
                  <a:ext uri="{FF2B5EF4-FFF2-40B4-BE49-F238E27FC236}">
                    <a16:creationId xmlns:a16="http://schemas.microsoft.com/office/drawing/2014/main" id="{BA70FF9D-D470-4611-9B8F-BD8B913CA3DF}"/>
                  </a:ext>
                </a:extLst>
              </p:cNvPr>
              <p:cNvSpPr txBox="1"/>
              <p:nvPr/>
            </p:nvSpPr>
            <p:spPr>
              <a:xfrm>
                <a:off x="1700896" y="4387327"/>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a:latin typeface="Cambria Math" panose="02040503050406030204" pitchFamily="18" charset="0"/>
                        </a:rPr>
                        <m:t>6</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−7</m:t>
                          </m:r>
                        </m:sup>
                      </m:sSup>
                    </m:oMath>
                  </m:oMathPara>
                </a14:m>
                <a:endParaRPr lang="en-GB" sz="1200" dirty="0"/>
              </a:p>
            </p:txBody>
          </p:sp>
        </mc:Choice>
        <mc:Fallback xmlns="">
          <p:sp>
            <p:nvSpPr>
              <p:cNvPr id="166" name="TextBox 165">
                <a:extLst>
                  <a:ext uri="{FF2B5EF4-FFF2-40B4-BE49-F238E27FC236}">
                    <a16:creationId xmlns:a16="http://schemas.microsoft.com/office/drawing/2014/main" id="{BA70FF9D-D470-4611-9B8F-BD8B913CA3DF}"/>
                  </a:ext>
                </a:extLst>
              </p:cNvPr>
              <p:cNvSpPr txBox="1">
                <a:spLocks noRot="1" noChangeAspect="1" noMove="1" noResize="1" noEditPoints="1" noAdjustHandles="1" noChangeArrowheads="1" noChangeShapeType="1" noTextEdit="1"/>
              </p:cNvSpPr>
              <p:nvPr/>
            </p:nvSpPr>
            <p:spPr>
              <a:xfrm>
                <a:off x="1700896" y="4387327"/>
                <a:ext cx="1101810" cy="276999"/>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7" name="TextBox 166">
                <a:extLst>
                  <a:ext uri="{FF2B5EF4-FFF2-40B4-BE49-F238E27FC236}">
                    <a16:creationId xmlns:a16="http://schemas.microsoft.com/office/drawing/2014/main" id="{4DB7750A-01D5-406B-A517-4F20751B7043}"/>
                  </a:ext>
                </a:extLst>
              </p:cNvPr>
              <p:cNvSpPr txBox="1"/>
              <p:nvPr/>
            </p:nvSpPr>
            <p:spPr>
              <a:xfrm>
                <a:off x="8793688" y="6394899"/>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4</m:t>
                      </m:r>
                      <m:r>
                        <a:rPr lang="en-GB" sz="1200" b="0" i="1" smtClean="0">
                          <a:latin typeface="Cambria Math" panose="02040503050406030204" pitchFamily="18" charset="0"/>
                        </a:rPr>
                        <m:t>.8</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−7</m:t>
                          </m:r>
                        </m:sup>
                      </m:sSup>
                    </m:oMath>
                  </m:oMathPara>
                </a14:m>
                <a:endParaRPr lang="en-GB" sz="1200" dirty="0"/>
              </a:p>
            </p:txBody>
          </p:sp>
        </mc:Choice>
        <mc:Fallback xmlns="">
          <p:sp>
            <p:nvSpPr>
              <p:cNvPr id="167" name="TextBox 166">
                <a:extLst>
                  <a:ext uri="{FF2B5EF4-FFF2-40B4-BE49-F238E27FC236}">
                    <a16:creationId xmlns:a16="http://schemas.microsoft.com/office/drawing/2014/main" id="{4DB7750A-01D5-406B-A517-4F20751B7043}"/>
                  </a:ext>
                </a:extLst>
              </p:cNvPr>
              <p:cNvSpPr txBox="1">
                <a:spLocks noRot="1" noChangeAspect="1" noMove="1" noResize="1" noEditPoints="1" noAdjustHandles="1" noChangeArrowheads="1" noChangeShapeType="1" noTextEdit="1"/>
              </p:cNvSpPr>
              <p:nvPr/>
            </p:nvSpPr>
            <p:spPr>
              <a:xfrm>
                <a:off x="8793688" y="6394899"/>
                <a:ext cx="1101810" cy="276999"/>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8" name="TextBox 167">
                <a:extLst>
                  <a:ext uri="{FF2B5EF4-FFF2-40B4-BE49-F238E27FC236}">
                    <a16:creationId xmlns:a16="http://schemas.microsoft.com/office/drawing/2014/main" id="{61DEFE14-FA58-4398-9631-0D6FD6B053B6}"/>
                  </a:ext>
                </a:extLst>
              </p:cNvPr>
              <p:cNvSpPr txBox="1"/>
              <p:nvPr/>
            </p:nvSpPr>
            <p:spPr>
              <a:xfrm>
                <a:off x="10797658" y="6398720"/>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7</m:t>
                      </m:r>
                      <m:r>
                        <a:rPr lang="en-GB" sz="1200" b="0" i="1" smtClean="0">
                          <a:latin typeface="Cambria Math" panose="02040503050406030204" pitchFamily="18" charset="0"/>
                        </a:rPr>
                        <m:t>.3</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−8</m:t>
                          </m:r>
                        </m:sup>
                      </m:sSup>
                    </m:oMath>
                  </m:oMathPara>
                </a14:m>
                <a:endParaRPr lang="en-GB" sz="1200" dirty="0"/>
              </a:p>
            </p:txBody>
          </p:sp>
        </mc:Choice>
        <mc:Fallback xmlns="">
          <p:sp>
            <p:nvSpPr>
              <p:cNvPr id="168" name="TextBox 167">
                <a:extLst>
                  <a:ext uri="{FF2B5EF4-FFF2-40B4-BE49-F238E27FC236}">
                    <a16:creationId xmlns:a16="http://schemas.microsoft.com/office/drawing/2014/main" id="{61DEFE14-FA58-4398-9631-0D6FD6B053B6}"/>
                  </a:ext>
                </a:extLst>
              </p:cNvPr>
              <p:cNvSpPr txBox="1">
                <a:spLocks noRot="1" noChangeAspect="1" noMove="1" noResize="1" noEditPoints="1" noAdjustHandles="1" noChangeArrowheads="1" noChangeShapeType="1" noTextEdit="1"/>
              </p:cNvSpPr>
              <p:nvPr/>
            </p:nvSpPr>
            <p:spPr>
              <a:xfrm>
                <a:off x="10797658" y="6398720"/>
                <a:ext cx="1101810" cy="276999"/>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70" name="TextBox 169">
                <a:extLst>
                  <a:ext uri="{FF2B5EF4-FFF2-40B4-BE49-F238E27FC236}">
                    <a16:creationId xmlns:a16="http://schemas.microsoft.com/office/drawing/2014/main" id="{BD8F5A32-87F2-4786-87B6-553CA13B3D92}"/>
                  </a:ext>
                </a:extLst>
              </p:cNvPr>
              <p:cNvSpPr txBox="1"/>
              <p:nvPr/>
            </p:nvSpPr>
            <p:spPr>
              <a:xfrm>
                <a:off x="10616484" y="3695840"/>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b="0" i="1" smtClean="0">
                          <a:latin typeface="Cambria Math" panose="02040503050406030204" pitchFamily="18" charset="0"/>
                        </a:rPr>
                        <m:t>1.85</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−6</m:t>
                          </m:r>
                        </m:sup>
                      </m:sSup>
                    </m:oMath>
                  </m:oMathPara>
                </a14:m>
                <a:endParaRPr lang="en-GB" sz="1200" dirty="0"/>
              </a:p>
            </p:txBody>
          </p:sp>
        </mc:Choice>
        <mc:Fallback xmlns="">
          <p:sp>
            <p:nvSpPr>
              <p:cNvPr id="170" name="TextBox 169">
                <a:extLst>
                  <a:ext uri="{FF2B5EF4-FFF2-40B4-BE49-F238E27FC236}">
                    <a16:creationId xmlns:a16="http://schemas.microsoft.com/office/drawing/2014/main" id="{BD8F5A32-87F2-4786-87B6-553CA13B3D92}"/>
                  </a:ext>
                </a:extLst>
              </p:cNvPr>
              <p:cNvSpPr txBox="1">
                <a:spLocks noRot="1" noChangeAspect="1" noMove="1" noResize="1" noEditPoints="1" noAdjustHandles="1" noChangeArrowheads="1" noChangeShapeType="1" noTextEdit="1"/>
              </p:cNvSpPr>
              <p:nvPr/>
            </p:nvSpPr>
            <p:spPr>
              <a:xfrm>
                <a:off x="10616484" y="3695840"/>
                <a:ext cx="1101810" cy="276999"/>
              </a:xfrm>
              <a:prstGeom prst="rect">
                <a:avLst/>
              </a:prstGeom>
              <a:blipFill>
                <a:blip r:embed="rId12"/>
                <a:stretch>
                  <a:fillRect/>
                </a:stretch>
              </a:blipFill>
            </p:spPr>
            <p:txBody>
              <a:bodyPr/>
              <a:lstStyle/>
              <a:p>
                <a:r>
                  <a:rPr lang="en-GB">
                    <a:noFill/>
                  </a:rPr>
                  <a:t> </a:t>
                </a:r>
              </a:p>
            </p:txBody>
          </p:sp>
        </mc:Fallback>
      </mc:AlternateContent>
      <p:cxnSp>
        <p:nvCxnSpPr>
          <p:cNvPr id="5" name="Connector: Elbow 4">
            <a:extLst>
              <a:ext uri="{FF2B5EF4-FFF2-40B4-BE49-F238E27FC236}">
                <a16:creationId xmlns:a16="http://schemas.microsoft.com/office/drawing/2014/main" id="{7B5A3941-34A4-4D6E-964A-28D6238DF78F}"/>
              </a:ext>
            </a:extLst>
          </p:cNvPr>
          <p:cNvCxnSpPr>
            <a:stCxn id="55" idx="2"/>
            <a:endCxn id="68" idx="0"/>
          </p:cNvCxnSpPr>
          <p:nvPr/>
        </p:nvCxnSpPr>
        <p:spPr>
          <a:xfrm rot="5400000">
            <a:off x="4662208" y="1116881"/>
            <a:ext cx="848187" cy="2019399"/>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6C9FB41-5E30-4F7E-AC6D-EA0430AABA03}"/>
              </a:ext>
            </a:extLst>
          </p:cNvPr>
          <p:cNvCxnSpPr>
            <a:stCxn id="55" idx="2"/>
            <a:endCxn id="67" idx="0"/>
          </p:cNvCxnSpPr>
          <p:nvPr/>
        </p:nvCxnSpPr>
        <p:spPr>
          <a:xfrm flipH="1">
            <a:off x="6084068" y="1702487"/>
            <a:ext cx="11932" cy="8518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Diamond 62">
            <a:extLst>
              <a:ext uri="{FF2B5EF4-FFF2-40B4-BE49-F238E27FC236}">
                <a16:creationId xmlns:a16="http://schemas.microsoft.com/office/drawing/2014/main" id="{8B113E4A-FF6A-4F2D-97C0-6B7A64A5CB40}"/>
              </a:ext>
            </a:extLst>
          </p:cNvPr>
          <p:cNvSpPr/>
          <p:nvPr/>
        </p:nvSpPr>
        <p:spPr>
          <a:xfrm>
            <a:off x="6644549" y="2342556"/>
            <a:ext cx="1440000" cy="1440000"/>
          </a:xfrm>
          <a:prstGeom prst="diamon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Isosceles Triangle 1">
            <a:extLst>
              <a:ext uri="{FF2B5EF4-FFF2-40B4-BE49-F238E27FC236}">
                <a16:creationId xmlns:a16="http://schemas.microsoft.com/office/drawing/2014/main" id="{4C4A5035-B8F5-46EA-89DC-EC0B1E485B52}"/>
              </a:ext>
            </a:extLst>
          </p:cNvPr>
          <p:cNvSpPr/>
          <p:nvPr/>
        </p:nvSpPr>
        <p:spPr>
          <a:xfrm>
            <a:off x="2080870" y="2402254"/>
            <a:ext cx="1558856" cy="1029152"/>
          </a:xfrm>
          <a:prstGeom prst="triangl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a:extLst>
              <a:ext uri="{FF2B5EF4-FFF2-40B4-BE49-F238E27FC236}">
                <a16:creationId xmlns:a16="http://schemas.microsoft.com/office/drawing/2014/main" id="{6C6900E8-40EB-4A99-A7A3-0953F95D838F}"/>
              </a:ext>
            </a:extLst>
          </p:cNvPr>
          <p:cNvSpPr/>
          <p:nvPr/>
        </p:nvSpPr>
        <p:spPr>
          <a:xfrm>
            <a:off x="8729854" y="5731811"/>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0" name="Oval 129">
            <a:extLst>
              <a:ext uri="{FF2B5EF4-FFF2-40B4-BE49-F238E27FC236}">
                <a16:creationId xmlns:a16="http://schemas.microsoft.com/office/drawing/2014/main" id="{6B6FBA7A-CAA2-47F4-877A-D6E10DF018EE}"/>
              </a:ext>
            </a:extLst>
          </p:cNvPr>
          <p:cNvSpPr/>
          <p:nvPr/>
        </p:nvSpPr>
        <p:spPr>
          <a:xfrm>
            <a:off x="10834092" y="5737828"/>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8" name="Oval 127">
            <a:extLst>
              <a:ext uri="{FF2B5EF4-FFF2-40B4-BE49-F238E27FC236}">
                <a16:creationId xmlns:a16="http://schemas.microsoft.com/office/drawing/2014/main" id="{8ACD6A26-33D5-4D22-B2D4-54B99345FBFE}"/>
              </a:ext>
            </a:extLst>
          </p:cNvPr>
          <p:cNvSpPr/>
          <p:nvPr/>
        </p:nvSpPr>
        <p:spPr>
          <a:xfrm>
            <a:off x="7578446" y="5747204"/>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7" name="Oval 126">
            <a:extLst>
              <a:ext uri="{FF2B5EF4-FFF2-40B4-BE49-F238E27FC236}">
                <a16:creationId xmlns:a16="http://schemas.microsoft.com/office/drawing/2014/main" id="{676FDF01-7E85-4A4F-8EEB-92C307F0CE20}"/>
              </a:ext>
            </a:extLst>
          </p:cNvPr>
          <p:cNvSpPr/>
          <p:nvPr/>
        </p:nvSpPr>
        <p:spPr>
          <a:xfrm>
            <a:off x="4892295" y="4707164"/>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6" name="Oval 125">
            <a:extLst>
              <a:ext uri="{FF2B5EF4-FFF2-40B4-BE49-F238E27FC236}">
                <a16:creationId xmlns:a16="http://schemas.microsoft.com/office/drawing/2014/main" id="{84FFA556-A791-43B0-A009-31815D624C35}"/>
              </a:ext>
            </a:extLst>
          </p:cNvPr>
          <p:cNvSpPr/>
          <p:nvPr/>
        </p:nvSpPr>
        <p:spPr>
          <a:xfrm>
            <a:off x="3609238" y="4680216"/>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3" name="Oval 122">
            <a:extLst>
              <a:ext uri="{FF2B5EF4-FFF2-40B4-BE49-F238E27FC236}">
                <a16:creationId xmlns:a16="http://schemas.microsoft.com/office/drawing/2014/main" id="{30567C6E-884A-431A-83E2-0B9AD32FBCDB}"/>
              </a:ext>
            </a:extLst>
          </p:cNvPr>
          <p:cNvSpPr/>
          <p:nvPr/>
        </p:nvSpPr>
        <p:spPr>
          <a:xfrm>
            <a:off x="623495" y="3592576"/>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3" name="Picture 52">
            <a:extLst>
              <a:ext uri="{FF2B5EF4-FFF2-40B4-BE49-F238E27FC236}">
                <a16:creationId xmlns:a16="http://schemas.microsoft.com/office/drawing/2014/main" id="{BFBA514B-F490-47D7-87FE-5DB2D4423B38}"/>
              </a:ext>
            </a:extLst>
          </p:cNvPr>
          <p:cNvPicPr>
            <a:picLocks noChangeAspect="1"/>
          </p:cNvPicPr>
          <p:nvPr/>
        </p:nvPicPr>
        <p:blipFill>
          <a:blip r:embed="rId3"/>
          <a:stretch>
            <a:fillRect/>
          </a:stretch>
        </p:blipFill>
        <p:spPr>
          <a:xfrm>
            <a:off x="4540018" y="3939163"/>
            <a:ext cx="396274" cy="414564"/>
          </a:xfrm>
          <a:prstGeom prst="rect">
            <a:avLst/>
          </a:prstGeom>
        </p:spPr>
      </p:pic>
      <p:pic>
        <p:nvPicPr>
          <p:cNvPr id="55" name="Picture 54">
            <a:extLst>
              <a:ext uri="{FF2B5EF4-FFF2-40B4-BE49-F238E27FC236}">
                <a16:creationId xmlns:a16="http://schemas.microsoft.com/office/drawing/2014/main" id="{33E48DF6-891F-4CE5-8FCA-36A15BB90FD5}"/>
              </a:ext>
            </a:extLst>
          </p:cNvPr>
          <p:cNvPicPr>
            <a:picLocks noChangeAspect="1"/>
          </p:cNvPicPr>
          <p:nvPr/>
        </p:nvPicPr>
        <p:blipFill>
          <a:blip r:embed="rId3"/>
          <a:stretch>
            <a:fillRect/>
          </a:stretch>
        </p:blipFill>
        <p:spPr>
          <a:xfrm>
            <a:off x="5897863" y="1287923"/>
            <a:ext cx="396274" cy="414564"/>
          </a:xfrm>
          <a:prstGeom prst="rect">
            <a:avLst/>
          </a:prstGeom>
        </p:spPr>
      </p:pic>
      <p:sp>
        <p:nvSpPr>
          <p:cNvPr id="36" name="TextBox 35">
            <a:extLst>
              <a:ext uri="{FF2B5EF4-FFF2-40B4-BE49-F238E27FC236}">
                <a16:creationId xmlns:a16="http://schemas.microsoft.com/office/drawing/2014/main" id="{8974BB5E-8A6F-47AD-A2C2-7226D9738211}"/>
              </a:ext>
            </a:extLst>
          </p:cNvPr>
          <p:cNvSpPr txBox="1"/>
          <p:nvPr/>
        </p:nvSpPr>
        <p:spPr>
          <a:xfrm>
            <a:off x="5160000" y="305554"/>
            <a:ext cx="1872000" cy="646331"/>
          </a:xfrm>
          <a:prstGeom prst="rect">
            <a:avLst/>
          </a:prstGeom>
          <a:solidFill>
            <a:schemeClr val="accent6">
              <a:lumMod val="40000"/>
              <a:lumOff val="60000"/>
            </a:schemeClr>
          </a:solidFill>
        </p:spPr>
        <p:txBody>
          <a:bodyPr wrap="square" rtlCol="0">
            <a:spAutoFit/>
          </a:bodyPr>
          <a:lstStyle/>
          <a:p>
            <a:pPr algn="ctr"/>
            <a:r>
              <a:rPr lang="en-GB" sz="1200" dirty="0"/>
              <a:t>Top Level Event (A)</a:t>
            </a:r>
          </a:p>
          <a:p>
            <a:pPr algn="ctr"/>
            <a:r>
              <a:rPr lang="en-GB" sz="1200" dirty="0"/>
              <a:t>Inability to Rewind Hose</a:t>
            </a:r>
          </a:p>
        </p:txBody>
      </p:sp>
      <p:sp>
        <p:nvSpPr>
          <p:cNvPr id="66" name="TextBox 65">
            <a:extLst>
              <a:ext uri="{FF2B5EF4-FFF2-40B4-BE49-F238E27FC236}">
                <a16:creationId xmlns:a16="http://schemas.microsoft.com/office/drawing/2014/main" id="{00FF6A3F-947A-4750-B05F-2819CF3BDFFD}"/>
              </a:ext>
            </a:extLst>
          </p:cNvPr>
          <p:cNvSpPr txBox="1"/>
          <p:nvPr/>
        </p:nvSpPr>
        <p:spPr>
          <a:xfrm>
            <a:off x="407551" y="2544500"/>
            <a:ext cx="1440000" cy="646331"/>
          </a:xfrm>
          <a:prstGeom prst="rect">
            <a:avLst/>
          </a:prstGeom>
          <a:solidFill>
            <a:schemeClr val="accent6">
              <a:lumMod val="40000"/>
              <a:lumOff val="60000"/>
            </a:schemeClr>
          </a:solidFill>
        </p:spPr>
        <p:txBody>
          <a:bodyPr wrap="square" rtlCol="0">
            <a:spAutoFit/>
          </a:bodyPr>
          <a:lstStyle/>
          <a:p>
            <a:pPr algn="ctr"/>
            <a:r>
              <a:rPr lang="en-GB" sz="1200" dirty="0"/>
              <a:t>Hose Drum Bearing Seizure (B)</a:t>
            </a:r>
          </a:p>
        </p:txBody>
      </p:sp>
      <p:sp>
        <p:nvSpPr>
          <p:cNvPr id="67" name="TextBox 66">
            <a:extLst>
              <a:ext uri="{FF2B5EF4-FFF2-40B4-BE49-F238E27FC236}">
                <a16:creationId xmlns:a16="http://schemas.microsoft.com/office/drawing/2014/main" id="{2E625D6B-60D5-4814-BA0E-0C121AE3937B}"/>
              </a:ext>
            </a:extLst>
          </p:cNvPr>
          <p:cNvSpPr txBox="1"/>
          <p:nvPr/>
        </p:nvSpPr>
        <p:spPr>
          <a:xfrm>
            <a:off x="4013795" y="2548191"/>
            <a:ext cx="1440000" cy="646331"/>
          </a:xfrm>
          <a:prstGeom prst="rect">
            <a:avLst/>
          </a:prstGeom>
          <a:solidFill>
            <a:schemeClr val="accent6">
              <a:lumMod val="40000"/>
              <a:lumOff val="60000"/>
            </a:schemeClr>
          </a:solidFill>
        </p:spPr>
        <p:txBody>
          <a:bodyPr wrap="square" rtlCol="0">
            <a:spAutoFit/>
          </a:bodyPr>
          <a:lstStyle/>
          <a:p>
            <a:pPr algn="ctr"/>
            <a:r>
              <a:rPr lang="en-GB" sz="1200" dirty="0"/>
              <a:t>Hose Drum Brake Stuck On</a:t>
            </a:r>
          </a:p>
          <a:p>
            <a:pPr algn="ctr"/>
            <a:r>
              <a:rPr lang="en-GB" sz="1200" dirty="0"/>
              <a:t>(D)</a:t>
            </a:r>
          </a:p>
        </p:txBody>
      </p:sp>
      <p:sp>
        <p:nvSpPr>
          <p:cNvPr id="68" name="TextBox 67">
            <a:extLst>
              <a:ext uri="{FF2B5EF4-FFF2-40B4-BE49-F238E27FC236}">
                <a16:creationId xmlns:a16="http://schemas.microsoft.com/office/drawing/2014/main" id="{E811D2F5-E0FC-4603-849B-B8E7936DACEA}"/>
              </a:ext>
            </a:extLst>
          </p:cNvPr>
          <p:cNvSpPr txBox="1"/>
          <p:nvPr/>
        </p:nvSpPr>
        <p:spPr>
          <a:xfrm>
            <a:off x="2368998" y="2782669"/>
            <a:ext cx="1048290" cy="646331"/>
          </a:xfrm>
          <a:prstGeom prst="rect">
            <a:avLst/>
          </a:prstGeom>
          <a:noFill/>
        </p:spPr>
        <p:txBody>
          <a:bodyPr wrap="square" rtlCol="0">
            <a:spAutoFit/>
          </a:bodyPr>
          <a:lstStyle/>
          <a:p>
            <a:pPr algn="ctr"/>
            <a:r>
              <a:rPr lang="en-GB" sz="1200" dirty="0"/>
              <a:t>Hose Drum Drive Failure (C)</a:t>
            </a:r>
          </a:p>
        </p:txBody>
      </p:sp>
      <p:sp>
        <p:nvSpPr>
          <p:cNvPr id="69" name="TextBox 68">
            <a:extLst>
              <a:ext uri="{FF2B5EF4-FFF2-40B4-BE49-F238E27FC236}">
                <a16:creationId xmlns:a16="http://schemas.microsoft.com/office/drawing/2014/main" id="{31B7E576-C1EB-4600-86B2-B89EFA37944F}"/>
              </a:ext>
            </a:extLst>
          </p:cNvPr>
          <p:cNvSpPr txBox="1"/>
          <p:nvPr/>
        </p:nvSpPr>
        <p:spPr>
          <a:xfrm>
            <a:off x="6679376" y="2671828"/>
            <a:ext cx="1440000" cy="830997"/>
          </a:xfrm>
          <a:prstGeom prst="rect">
            <a:avLst/>
          </a:prstGeom>
          <a:noFill/>
        </p:spPr>
        <p:txBody>
          <a:bodyPr wrap="square" rtlCol="0">
            <a:spAutoFit/>
          </a:bodyPr>
          <a:lstStyle/>
          <a:p>
            <a:pPr algn="ctr"/>
            <a:r>
              <a:rPr lang="en-GB" sz="1200" dirty="0"/>
              <a:t>Control Unit Failure – Hose unable to rewind (E)</a:t>
            </a:r>
          </a:p>
        </p:txBody>
      </p:sp>
      <p:sp>
        <p:nvSpPr>
          <p:cNvPr id="70" name="TextBox 69">
            <a:extLst>
              <a:ext uri="{FF2B5EF4-FFF2-40B4-BE49-F238E27FC236}">
                <a16:creationId xmlns:a16="http://schemas.microsoft.com/office/drawing/2014/main" id="{DFB93AE2-7CD0-491A-9C61-410AF021FD80}"/>
              </a:ext>
            </a:extLst>
          </p:cNvPr>
          <p:cNvSpPr txBox="1"/>
          <p:nvPr/>
        </p:nvSpPr>
        <p:spPr>
          <a:xfrm>
            <a:off x="9048328" y="2544499"/>
            <a:ext cx="1440000" cy="830997"/>
          </a:xfrm>
          <a:prstGeom prst="rect">
            <a:avLst/>
          </a:prstGeom>
          <a:solidFill>
            <a:schemeClr val="accent6">
              <a:lumMod val="40000"/>
              <a:lumOff val="60000"/>
            </a:schemeClr>
          </a:solidFill>
        </p:spPr>
        <p:txBody>
          <a:bodyPr wrap="square" rtlCol="0">
            <a:spAutoFit/>
          </a:bodyPr>
          <a:lstStyle/>
          <a:p>
            <a:pPr algn="ctr"/>
            <a:r>
              <a:rPr lang="en-GB" sz="1200" dirty="0"/>
              <a:t>Power Supply Loom &amp; Connector Failure (F)</a:t>
            </a:r>
          </a:p>
        </p:txBody>
      </p:sp>
      <p:cxnSp>
        <p:nvCxnSpPr>
          <p:cNvPr id="73" name="Straight Arrow Connector 72">
            <a:extLst>
              <a:ext uri="{FF2B5EF4-FFF2-40B4-BE49-F238E27FC236}">
                <a16:creationId xmlns:a16="http://schemas.microsoft.com/office/drawing/2014/main" id="{42A22F81-A9B4-4467-873F-A831B33F706E}"/>
              </a:ext>
            </a:extLst>
          </p:cNvPr>
          <p:cNvCxnSpPr>
            <a:cxnSpLocks/>
            <a:stCxn id="36" idx="2"/>
            <a:endCxn id="55" idx="0"/>
          </p:cNvCxnSpPr>
          <p:nvPr/>
        </p:nvCxnSpPr>
        <p:spPr>
          <a:xfrm>
            <a:off x="6096000" y="951885"/>
            <a:ext cx="0" cy="3360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6" name="Connector: Elbow 85">
            <a:extLst>
              <a:ext uri="{FF2B5EF4-FFF2-40B4-BE49-F238E27FC236}">
                <a16:creationId xmlns:a16="http://schemas.microsoft.com/office/drawing/2014/main" id="{711B9216-A7F5-418D-990B-C31B49CD8B08}"/>
              </a:ext>
            </a:extLst>
          </p:cNvPr>
          <p:cNvCxnSpPr>
            <a:cxnSpLocks/>
            <a:stCxn id="55" idx="2"/>
            <a:endCxn id="66" idx="0"/>
          </p:cNvCxnSpPr>
          <p:nvPr/>
        </p:nvCxnSpPr>
        <p:spPr>
          <a:xfrm rot="5400000">
            <a:off x="3190770" y="-360731"/>
            <a:ext cx="842013" cy="496844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Connector: Elbow 87">
            <a:extLst>
              <a:ext uri="{FF2B5EF4-FFF2-40B4-BE49-F238E27FC236}">
                <a16:creationId xmlns:a16="http://schemas.microsoft.com/office/drawing/2014/main" id="{12D6D9FC-3DE5-4C1A-9B80-4AAE93686FFB}"/>
              </a:ext>
            </a:extLst>
          </p:cNvPr>
          <p:cNvCxnSpPr>
            <a:cxnSpLocks/>
            <a:stCxn id="55" idx="2"/>
          </p:cNvCxnSpPr>
          <p:nvPr/>
        </p:nvCxnSpPr>
        <p:spPr>
          <a:xfrm rot="16200000" flipH="1">
            <a:off x="6410632" y="1387854"/>
            <a:ext cx="650961" cy="1280225"/>
          </a:xfrm>
          <a:prstGeom prst="bentConnector3">
            <a:avLst>
              <a:gd name="adj1" fmla="val 64786"/>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0" name="Connector: Elbow 89">
            <a:extLst>
              <a:ext uri="{FF2B5EF4-FFF2-40B4-BE49-F238E27FC236}">
                <a16:creationId xmlns:a16="http://schemas.microsoft.com/office/drawing/2014/main" id="{B46F2A76-7C81-4F30-8AEF-6CD9A47DBE94}"/>
              </a:ext>
            </a:extLst>
          </p:cNvPr>
          <p:cNvCxnSpPr>
            <a:cxnSpLocks/>
            <a:stCxn id="55" idx="2"/>
            <a:endCxn id="70" idx="0"/>
          </p:cNvCxnSpPr>
          <p:nvPr/>
        </p:nvCxnSpPr>
        <p:spPr>
          <a:xfrm rot="16200000" flipH="1">
            <a:off x="7511158" y="287329"/>
            <a:ext cx="842012" cy="367232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8" name="TextBox 97">
                <a:extLst>
                  <a:ext uri="{FF2B5EF4-FFF2-40B4-BE49-F238E27FC236}">
                    <a16:creationId xmlns:a16="http://schemas.microsoft.com/office/drawing/2014/main" id="{5D9613DF-A8D8-4A89-8F1E-BD3303CF0FEC}"/>
                  </a:ext>
                </a:extLst>
              </p:cNvPr>
              <p:cNvSpPr txBox="1"/>
              <p:nvPr/>
            </p:nvSpPr>
            <p:spPr>
              <a:xfrm>
                <a:off x="6398346" y="1335512"/>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b="0" i="1" smtClean="0">
                          <a:latin typeface="Cambria Math" panose="02040503050406030204" pitchFamily="18" charset="0"/>
                        </a:rPr>
                        <m:t>9.66</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−5</m:t>
                          </m:r>
                        </m:sup>
                      </m:sSup>
                    </m:oMath>
                  </m:oMathPara>
                </a14:m>
                <a:endParaRPr lang="en-GB" sz="1200" dirty="0"/>
              </a:p>
            </p:txBody>
          </p:sp>
        </mc:Choice>
        <mc:Fallback xmlns="">
          <p:sp>
            <p:nvSpPr>
              <p:cNvPr id="98" name="TextBox 97">
                <a:extLst>
                  <a:ext uri="{FF2B5EF4-FFF2-40B4-BE49-F238E27FC236}">
                    <a16:creationId xmlns:a16="http://schemas.microsoft.com/office/drawing/2014/main" id="{5D9613DF-A8D8-4A89-8F1E-BD3303CF0FEC}"/>
                  </a:ext>
                </a:extLst>
              </p:cNvPr>
              <p:cNvSpPr txBox="1">
                <a:spLocks noRot="1" noChangeAspect="1" noMove="1" noResize="1" noEditPoints="1" noAdjustHandles="1" noChangeArrowheads="1" noChangeShapeType="1" noTextEdit="1"/>
              </p:cNvSpPr>
              <p:nvPr/>
            </p:nvSpPr>
            <p:spPr>
              <a:xfrm>
                <a:off x="6398346" y="1335512"/>
                <a:ext cx="1101810" cy="276999"/>
              </a:xfrm>
              <a:prstGeom prst="rect">
                <a:avLst/>
              </a:prstGeom>
              <a:blipFill>
                <a:blip r:embed="rId4"/>
                <a:stretch>
                  <a:fillRect/>
                </a:stretch>
              </a:blipFill>
            </p:spPr>
            <p:txBody>
              <a:bodyPr/>
              <a:lstStyle/>
              <a:p>
                <a:r>
                  <a:rPr lang="en-GB">
                    <a:noFill/>
                  </a:rPr>
                  <a:t> </a:t>
                </a:r>
              </a:p>
            </p:txBody>
          </p:sp>
        </mc:Fallback>
      </mc:AlternateContent>
      <p:cxnSp>
        <p:nvCxnSpPr>
          <p:cNvPr id="97" name="Straight Arrow Connector 96">
            <a:extLst>
              <a:ext uri="{FF2B5EF4-FFF2-40B4-BE49-F238E27FC236}">
                <a16:creationId xmlns:a16="http://schemas.microsoft.com/office/drawing/2014/main" id="{911B8AD0-2B77-403D-8A2F-2692E2E32354}"/>
              </a:ext>
            </a:extLst>
          </p:cNvPr>
          <p:cNvCxnSpPr>
            <a:cxnSpLocks/>
            <a:stCxn id="67" idx="2"/>
          </p:cNvCxnSpPr>
          <p:nvPr/>
        </p:nvCxnSpPr>
        <p:spPr>
          <a:xfrm>
            <a:off x="4733795" y="3194522"/>
            <a:ext cx="1" cy="5413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023C01FE-8285-4DF5-B374-45DAFB2A4E82}"/>
              </a:ext>
            </a:extLst>
          </p:cNvPr>
          <p:cNvCxnSpPr>
            <a:cxnSpLocks/>
            <a:stCxn id="70" idx="2"/>
          </p:cNvCxnSpPr>
          <p:nvPr/>
        </p:nvCxnSpPr>
        <p:spPr>
          <a:xfrm flipH="1">
            <a:off x="9765350" y="3375496"/>
            <a:ext cx="2978" cy="2546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58BDBDDD-3813-48B0-A814-077DFDE8EDC2}"/>
              </a:ext>
            </a:extLst>
          </p:cNvPr>
          <p:cNvSpPr txBox="1"/>
          <p:nvPr/>
        </p:nvSpPr>
        <p:spPr>
          <a:xfrm>
            <a:off x="648913" y="3713268"/>
            <a:ext cx="1008112" cy="400110"/>
          </a:xfrm>
          <a:prstGeom prst="rect">
            <a:avLst/>
          </a:prstGeom>
          <a:noFill/>
        </p:spPr>
        <p:txBody>
          <a:bodyPr wrap="square" rtlCol="0">
            <a:spAutoFit/>
          </a:bodyPr>
          <a:lstStyle/>
          <a:p>
            <a:pPr algn="ctr"/>
            <a:r>
              <a:rPr lang="en-GB" sz="1000" dirty="0"/>
              <a:t>Hose Drum Bearing Seize</a:t>
            </a:r>
          </a:p>
        </p:txBody>
      </p:sp>
      <p:sp>
        <p:nvSpPr>
          <p:cNvPr id="105" name="TextBox 104">
            <a:extLst>
              <a:ext uri="{FF2B5EF4-FFF2-40B4-BE49-F238E27FC236}">
                <a16:creationId xmlns:a16="http://schemas.microsoft.com/office/drawing/2014/main" id="{D17055CA-F6F4-4293-9E63-0CB491C6D5F7}"/>
              </a:ext>
            </a:extLst>
          </p:cNvPr>
          <p:cNvSpPr txBox="1"/>
          <p:nvPr/>
        </p:nvSpPr>
        <p:spPr>
          <a:xfrm>
            <a:off x="3575720" y="4804790"/>
            <a:ext cx="1079663" cy="400110"/>
          </a:xfrm>
          <a:prstGeom prst="rect">
            <a:avLst/>
          </a:prstGeom>
          <a:noFill/>
        </p:spPr>
        <p:txBody>
          <a:bodyPr wrap="square" rtlCol="0">
            <a:spAutoFit/>
          </a:bodyPr>
          <a:lstStyle/>
          <a:p>
            <a:pPr algn="ctr"/>
            <a:r>
              <a:rPr lang="en-GB" sz="1000" dirty="0"/>
              <a:t>Hose Drum A Brake Stuck</a:t>
            </a:r>
          </a:p>
        </p:txBody>
      </p:sp>
      <p:sp>
        <p:nvSpPr>
          <p:cNvPr id="106" name="TextBox 105">
            <a:extLst>
              <a:ext uri="{FF2B5EF4-FFF2-40B4-BE49-F238E27FC236}">
                <a16:creationId xmlns:a16="http://schemas.microsoft.com/office/drawing/2014/main" id="{A18DF1A5-F8DB-4AB5-8682-0E95368AB53A}"/>
              </a:ext>
            </a:extLst>
          </p:cNvPr>
          <p:cNvSpPr txBox="1"/>
          <p:nvPr/>
        </p:nvSpPr>
        <p:spPr>
          <a:xfrm>
            <a:off x="4899895" y="4813375"/>
            <a:ext cx="1079663" cy="400110"/>
          </a:xfrm>
          <a:prstGeom prst="rect">
            <a:avLst/>
          </a:prstGeom>
          <a:noFill/>
        </p:spPr>
        <p:txBody>
          <a:bodyPr wrap="square" rtlCol="0">
            <a:spAutoFit/>
          </a:bodyPr>
          <a:lstStyle/>
          <a:p>
            <a:pPr algn="ctr"/>
            <a:r>
              <a:rPr lang="en-GB" sz="1000" dirty="0"/>
              <a:t>Hose Drum B Brake Stuck</a:t>
            </a:r>
          </a:p>
        </p:txBody>
      </p:sp>
      <p:sp>
        <p:nvSpPr>
          <p:cNvPr id="107" name="TextBox 106">
            <a:extLst>
              <a:ext uri="{FF2B5EF4-FFF2-40B4-BE49-F238E27FC236}">
                <a16:creationId xmlns:a16="http://schemas.microsoft.com/office/drawing/2014/main" id="{EB941BF8-D2FA-49FD-924B-7EAB67D88E9F}"/>
              </a:ext>
            </a:extLst>
          </p:cNvPr>
          <p:cNvSpPr txBox="1"/>
          <p:nvPr/>
        </p:nvSpPr>
        <p:spPr>
          <a:xfrm>
            <a:off x="10834092" y="5891716"/>
            <a:ext cx="1079663" cy="246221"/>
          </a:xfrm>
          <a:prstGeom prst="rect">
            <a:avLst/>
          </a:prstGeom>
          <a:noFill/>
        </p:spPr>
        <p:txBody>
          <a:bodyPr wrap="square" rtlCol="0">
            <a:spAutoFit/>
          </a:bodyPr>
          <a:lstStyle/>
          <a:p>
            <a:pPr algn="ctr"/>
            <a:r>
              <a:rPr lang="en-GB" sz="1000" dirty="0"/>
              <a:t>Loom Fail</a:t>
            </a:r>
          </a:p>
        </p:txBody>
      </p:sp>
      <p:sp>
        <p:nvSpPr>
          <p:cNvPr id="108" name="TextBox 107">
            <a:extLst>
              <a:ext uri="{FF2B5EF4-FFF2-40B4-BE49-F238E27FC236}">
                <a16:creationId xmlns:a16="http://schemas.microsoft.com/office/drawing/2014/main" id="{5206071A-E865-4D9F-BA0C-1A0A293C6E10}"/>
              </a:ext>
            </a:extLst>
          </p:cNvPr>
          <p:cNvSpPr txBox="1"/>
          <p:nvPr/>
        </p:nvSpPr>
        <p:spPr>
          <a:xfrm>
            <a:off x="7556394" y="5890973"/>
            <a:ext cx="1079663" cy="246221"/>
          </a:xfrm>
          <a:prstGeom prst="rect">
            <a:avLst/>
          </a:prstGeom>
          <a:noFill/>
        </p:spPr>
        <p:txBody>
          <a:bodyPr wrap="square" rtlCol="0">
            <a:spAutoFit/>
          </a:bodyPr>
          <a:lstStyle/>
          <a:p>
            <a:pPr algn="ctr"/>
            <a:r>
              <a:rPr lang="en-GB" sz="1000" dirty="0"/>
              <a:t>Tanker Power</a:t>
            </a:r>
          </a:p>
        </p:txBody>
      </p:sp>
      <p:sp>
        <p:nvSpPr>
          <p:cNvPr id="109" name="TextBox 108">
            <a:extLst>
              <a:ext uri="{FF2B5EF4-FFF2-40B4-BE49-F238E27FC236}">
                <a16:creationId xmlns:a16="http://schemas.microsoft.com/office/drawing/2014/main" id="{238554C9-924F-4D41-B366-D33C94BF9B65}"/>
              </a:ext>
            </a:extLst>
          </p:cNvPr>
          <p:cNvSpPr txBox="1"/>
          <p:nvPr/>
        </p:nvSpPr>
        <p:spPr>
          <a:xfrm>
            <a:off x="8684557" y="5848427"/>
            <a:ext cx="1079663" cy="400110"/>
          </a:xfrm>
          <a:prstGeom prst="rect">
            <a:avLst/>
          </a:prstGeom>
          <a:noFill/>
        </p:spPr>
        <p:txBody>
          <a:bodyPr wrap="square" rtlCol="0">
            <a:spAutoFit/>
          </a:bodyPr>
          <a:lstStyle/>
          <a:p>
            <a:pPr algn="ctr"/>
            <a:r>
              <a:rPr lang="en-GB" sz="1000" dirty="0"/>
              <a:t>Connector Failure</a:t>
            </a:r>
          </a:p>
        </p:txBody>
      </p:sp>
      <p:sp>
        <p:nvSpPr>
          <p:cNvPr id="110" name="TextBox 109">
            <a:extLst>
              <a:ext uri="{FF2B5EF4-FFF2-40B4-BE49-F238E27FC236}">
                <a16:creationId xmlns:a16="http://schemas.microsoft.com/office/drawing/2014/main" id="{1F476EC5-878D-478E-85C2-18E9D07A9A31}"/>
              </a:ext>
            </a:extLst>
          </p:cNvPr>
          <p:cNvSpPr txBox="1"/>
          <p:nvPr/>
        </p:nvSpPr>
        <p:spPr>
          <a:xfrm>
            <a:off x="7356314" y="4919764"/>
            <a:ext cx="1440000" cy="461665"/>
          </a:xfrm>
          <a:prstGeom prst="rect">
            <a:avLst/>
          </a:prstGeom>
          <a:solidFill>
            <a:schemeClr val="accent6">
              <a:lumMod val="40000"/>
              <a:lumOff val="60000"/>
            </a:schemeClr>
          </a:solidFill>
        </p:spPr>
        <p:txBody>
          <a:bodyPr wrap="square" rtlCol="0">
            <a:spAutoFit/>
          </a:bodyPr>
          <a:lstStyle/>
          <a:p>
            <a:pPr algn="ctr"/>
            <a:r>
              <a:rPr lang="en-GB" sz="1200" dirty="0"/>
              <a:t>Loss of Tanker a/c Power Supple</a:t>
            </a:r>
          </a:p>
        </p:txBody>
      </p:sp>
      <p:sp>
        <p:nvSpPr>
          <p:cNvPr id="111" name="TextBox 110">
            <a:extLst>
              <a:ext uri="{FF2B5EF4-FFF2-40B4-BE49-F238E27FC236}">
                <a16:creationId xmlns:a16="http://schemas.microsoft.com/office/drawing/2014/main" id="{42AABBB1-F0F8-4BB7-B8ED-26F5FFC1EE4F}"/>
              </a:ext>
            </a:extLst>
          </p:cNvPr>
          <p:cNvSpPr txBox="1"/>
          <p:nvPr/>
        </p:nvSpPr>
        <p:spPr>
          <a:xfrm>
            <a:off x="8512386" y="4522039"/>
            <a:ext cx="1440000" cy="276999"/>
          </a:xfrm>
          <a:prstGeom prst="rect">
            <a:avLst/>
          </a:prstGeom>
          <a:solidFill>
            <a:schemeClr val="accent6">
              <a:lumMod val="40000"/>
              <a:lumOff val="60000"/>
            </a:schemeClr>
          </a:solidFill>
        </p:spPr>
        <p:txBody>
          <a:bodyPr wrap="square" rtlCol="0">
            <a:spAutoFit/>
          </a:bodyPr>
          <a:lstStyle/>
          <a:p>
            <a:pPr algn="ctr"/>
            <a:r>
              <a:rPr lang="en-GB" sz="1200" dirty="0"/>
              <a:t>Connector Failure</a:t>
            </a:r>
          </a:p>
        </p:txBody>
      </p:sp>
      <p:cxnSp>
        <p:nvCxnSpPr>
          <p:cNvPr id="136" name="Connector: Elbow 135">
            <a:extLst>
              <a:ext uri="{FF2B5EF4-FFF2-40B4-BE49-F238E27FC236}">
                <a16:creationId xmlns:a16="http://schemas.microsoft.com/office/drawing/2014/main" id="{871EDBE3-266E-480E-82A3-2FFD4BBED2BB}"/>
              </a:ext>
            </a:extLst>
          </p:cNvPr>
          <p:cNvCxnSpPr>
            <a:cxnSpLocks/>
            <a:stCxn id="169" idx="2"/>
            <a:endCxn id="110" idx="0"/>
          </p:cNvCxnSpPr>
          <p:nvPr/>
        </p:nvCxnSpPr>
        <p:spPr>
          <a:xfrm rot="5400000">
            <a:off x="8499170" y="3638270"/>
            <a:ext cx="858638" cy="1704350"/>
          </a:xfrm>
          <a:prstGeom prst="bentConnector3">
            <a:avLst>
              <a:gd name="adj1" fmla="val 1943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2" name="Straight Arrow Connector 141">
            <a:extLst>
              <a:ext uri="{FF2B5EF4-FFF2-40B4-BE49-F238E27FC236}">
                <a16:creationId xmlns:a16="http://schemas.microsoft.com/office/drawing/2014/main" id="{23E87EDD-9002-4052-B58C-BBC68891E967}"/>
              </a:ext>
            </a:extLst>
          </p:cNvPr>
          <p:cNvCxnSpPr>
            <a:cxnSpLocks/>
            <a:stCxn id="110" idx="2"/>
            <a:endCxn id="128" idx="0"/>
          </p:cNvCxnSpPr>
          <p:nvPr/>
        </p:nvCxnSpPr>
        <p:spPr>
          <a:xfrm>
            <a:off x="8076314" y="5381429"/>
            <a:ext cx="6188" cy="3657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9" name="Straight Arrow Connector 148">
            <a:extLst>
              <a:ext uri="{FF2B5EF4-FFF2-40B4-BE49-F238E27FC236}">
                <a16:creationId xmlns:a16="http://schemas.microsoft.com/office/drawing/2014/main" id="{94D499FD-31B0-487A-9232-EDC372B9B6E5}"/>
              </a:ext>
            </a:extLst>
          </p:cNvPr>
          <p:cNvCxnSpPr>
            <a:cxnSpLocks/>
            <a:stCxn id="111" idx="2"/>
            <a:endCxn id="85" idx="0"/>
          </p:cNvCxnSpPr>
          <p:nvPr/>
        </p:nvCxnSpPr>
        <p:spPr>
          <a:xfrm>
            <a:off x="9232386" y="4799038"/>
            <a:ext cx="1524" cy="9327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2" name="Straight Arrow Connector 151">
            <a:extLst>
              <a:ext uri="{FF2B5EF4-FFF2-40B4-BE49-F238E27FC236}">
                <a16:creationId xmlns:a16="http://schemas.microsoft.com/office/drawing/2014/main" id="{4C2B1B64-0E13-47BF-869B-378D113A52BE}"/>
              </a:ext>
            </a:extLst>
          </p:cNvPr>
          <p:cNvCxnSpPr>
            <a:stCxn id="66" idx="2"/>
            <a:endCxn id="123" idx="0"/>
          </p:cNvCxnSpPr>
          <p:nvPr/>
        </p:nvCxnSpPr>
        <p:spPr>
          <a:xfrm>
            <a:off x="1127551" y="3190831"/>
            <a:ext cx="0" cy="4017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5" name="Connector: Elbow 154">
            <a:extLst>
              <a:ext uri="{FF2B5EF4-FFF2-40B4-BE49-F238E27FC236}">
                <a16:creationId xmlns:a16="http://schemas.microsoft.com/office/drawing/2014/main" id="{E3B09233-3DE4-45CF-B909-0A5657E6F6EB}"/>
              </a:ext>
            </a:extLst>
          </p:cNvPr>
          <p:cNvCxnSpPr>
            <a:cxnSpLocks/>
            <a:endCxn id="126" idx="0"/>
          </p:cNvCxnSpPr>
          <p:nvPr/>
        </p:nvCxnSpPr>
        <p:spPr>
          <a:xfrm rot="5400000">
            <a:off x="4240290" y="4200779"/>
            <a:ext cx="352442" cy="60643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7" name="Connector: Elbow 156">
            <a:extLst>
              <a:ext uri="{FF2B5EF4-FFF2-40B4-BE49-F238E27FC236}">
                <a16:creationId xmlns:a16="http://schemas.microsoft.com/office/drawing/2014/main" id="{5B789644-3023-4FC8-9776-650F6B6BEEFB}"/>
              </a:ext>
            </a:extLst>
          </p:cNvPr>
          <p:cNvCxnSpPr>
            <a:cxnSpLocks/>
            <a:endCxn id="127" idx="0"/>
          </p:cNvCxnSpPr>
          <p:nvPr/>
        </p:nvCxnSpPr>
        <p:spPr>
          <a:xfrm rot="16200000" flipH="1">
            <a:off x="4868344" y="4179157"/>
            <a:ext cx="379390" cy="676624"/>
          </a:xfrm>
          <a:prstGeom prst="bentConnector3">
            <a:avLst>
              <a:gd name="adj1" fmla="val 45816"/>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3" name="TextBox 162">
                <a:extLst>
                  <a:ext uri="{FF2B5EF4-FFF2-40B4-BE49-F238E27FC236}">
                    <a16:creationId xmlns:a16="http://schemas.microsoft.com/office/drawing/2014/main" id="{E853B366-0F9B-484E-9EF4-DAF6F5182501}"/>
                  </a:ext>
                </a:extLst>
              </p:cNvPr>
              <p:cNvSpPr txBox="1"/>
              <p:nvPr/>
            </p:nvSpPr>
            <p:spPr>
              <a:xfrm>
                <a:off x="5024170" y="4056367"/>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6</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−6</m:t>
                          </m:r>
                        </m:sup>
                      </m:sSup>
                    </m:oMath>
                  </m:oMathPara>
                </a14:m>
                <a:endParaRPr lang="en-GB" sz="1200" dirty="0"/>
              </a:p>
            </p:txBody>
          </p:sp>
        </mc:Choice>
        <mc:Fallback xmlns="">
          <p:sp>
            <p:nvSpPr>
              <p:cNvPr id="163" name="TextBox 162">
                <a:extLst>
                  <a:ext uri="{FF2B5EF4-FFF2-40B4-BE49-F238E27FC236}">
                    <a16:creationId xmlns:a16="http://schemas.microsoft.com/office/drawing/2014/main" id="{E853B366-0F9B-484E-9EF4-DAF6F5182501}"/>
                  </a:ext>
                </a:extLst>
              </p:cNvPr>
              <p:cNvSpPr txBox="1">
                <a:spLocks noRot="1" noChangeAspect="1" noMove="1" noResize="1" noEditPoints="1" noAdjustHandles="1" noChangeArrowheads="1" noChangeShapeType="1" noTextEdit="1"/>
              </p:cNvSpPr>
              <p:nvPr/>
            </p:nvSpPr>
            <p:spPr>
              <a:xfrm>
                <a:off x="5024170" y="4056367"/>
                <a:ext cx="1101810" cy="276999"/>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4" name="TextBox 163">
                <a:extLst>
                  <a:ext uri="{FF2B5EF4-FFF2-40B4-BE49-F238E27FC236}">
                    <a16:creationId xmlns:a16="http://schemas.microsoft.com/office/drawing/2014/main" id="{1EBE6F15-AD55-4F12-A90F-75853FF5A171}"/>
                  </a:ext>
                </a:extLst>
              </p:cNvPr>
              <p:cNvSpPr txBox="1"/>
              <p:nvPr/>
            </p:nvSpPr>
            <p:spPr>
              <a:xfrm>
                <a:off x="3575720" y="5457521"/>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1</m:t>
                      </m:r>
                      <m:r>
                        <a:rPr lang="en-GB" sz="1200" b="0" i="1" smtClean="0">
                          <a:latin typeface="Cambria Math" panose="02040503050406030204" pitchFamily="18" charset="0"/>
                        </a:rPr>
                        <m:t>.5</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−7</m:t>
                          </m:r>
                        </m:sup>
                      </m:sSup>
                    </m:oMath>
                  </m:oMathPara>
                </a14:m>
                <a:endParaRPr lang="en-GB" sz="1200" dirty="0"/>
              </a:p>
            </p:txBody>
          </p:sp>
        </mc:Choice>
        <mc:Fallback xmlns="">
          <p:sp>
            <p:nvSpPr>
              <p:cNvPr id="164" name="TextBox 163">
                <a:extLst>
                  <a:ext uri="{FF2B5EF4-FFF2-40B4-BE49-F238E27FC236}">
                    <a16:creationId xmlns:a16="http://schemas.microsoft.com/office/drawing/2014/main" id="{1EBE6F15-AD55-4F12-A90F-75853FF5A171}"/>
                  </a:ext>
                </a:extLst>
              </p:cNvPr>
              <p:cNvSpPr txBox="1">
                <a:spLocks noRot="1" noChangeAspect="1" noMove="1" noResize="1" noEditPoints="1" noAdjustHandles="1" noChangeArrowheads="1" noChangeShapeType="1" noTextEdit="1"/>
              </p:cNvSpPr>
              <p:nvPr/>
            </p:nvSpPr>
            <p:spPr>
              <a:xfrm>
                <a:off x="3575720" y="5457521"/>
                <a:ext cx="1101810" cy="276999"/>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5" name="TextBox 164">
                <a:extLst>
                  <a:ext uri="{FF2B5EF4-FFF2-40B4-BE49-F238E27FC236}">
                    <a16:creationId xmlns:a16="http://schemas.microsoft.com/office/drawing/2014/main" id="{79540BFD-BC1D-4956-A169-E08E88E1EA1D}"/>
                  </a:ext>
                </a:extLst>
              </p:cNvPr>
              <p:cNvSpPr txBox="1"/>
              <p:nvPr/>
            </p:nvSpPr>
            <p:spPr>
              <a:xfrm>
                <a:off x="4888821" y="5456257"/>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1</m:t>
                      </m:r>
                      <m:r>
                        <a:rPr lang="en-GB" sz="1200" b="0" i="1" smtClean="0">
                          <a:latin typeface="Cambria Math" panose="02040503050406030204" pitchFamily="18" charset="0"/>
                        </a:rPr>
                        <m:t>.5</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−7</m:t>
                          </m:r>
                        </m:sup>
                      </m:sSup>
                    </m:oMath>
                  </m:oMathPara>
                </a14:m>
                <a:endParaRPr lang="en-GB" sz="1200" dirty="0"/>
              </a:p>
            </p:txBody>
          </p:sp>
        </mc:Choice>
        <mc:Fallback xmlns="">
          <p:sp>
            <p:nvSpPr>
              <p:cNvPr id="165" name="TextBox 164">
                <a:extLst>
                  <a:ext uri="{FF2B5EF4-FFF2-40B4-BE49-F238E27FC236}">
                    <a16:creationId xmlns:a16="http://schemas.microsoft.com/office/drawing/2014/main" id="{79540BFD-BC1D-4956-A169-E08E88E1EA1D}"/>
                  </a:ext>
                </a:extLst>
              </p:cNvPr>
              <p:cNvSpPr txBox="1">
                <a:spLocks noRot="1" noChangeAspect="1" noMove="1" noResize="1" noEditPoints="1" noAdjustHandles="1" noChangeArrowheads="1" noChangeShapeType="1" noTextEdit="1"/>
              </p:cNvSpPr>
              <p:nvPr/>
            </p:nvSpPr>
            <p:spPr>
              <a:xfrm>
                <a:off x="4888821" y="5456257"/>
                <a:ext cx="1101810" cy="276999"/>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6" name="TextBox 165">
                <a:extLst>
                  <a:ext uri="{FF2B5EF4-FFF2-40B4-BE49-F238E27FC236}">
                    <a16:creationId xmlns:a16="http://schemas.microsoft.com/office/drawing/2014/main" id="{BA70FF9D-D470-4611-9B8F-BD8B913CA3DF}"/>
                  </a:ext>
                </a:extLst>
              </p:cNvPr>
              <p:cNvSpPr txBox="1"/>
              <p:nvPr/>
            </p:nvSpPr>
            <p:spPr>
              <a:xfrm>
                <a:off x="599859" y="4387327"/>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a:latin typeface="Cambria Math" panose="02040503050406030204" pitchFamily="18" charset="0"/>
                        </a:rPr>
                        <m:t>6</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−7</m:t>
                          </m:r>
                        </m:sup>
                      </m:sSup>
                    </m:oMath>
                  </m:oMathPara>
                </a14:m>
                <a:endParaRPr lang="en-GB" sz="1200" dirty="0"/>
              </a:p>
            </p:txBody>
          </p:sp>
        </mc:Choice>
        <mc:Fallback xmlns="">
          <p:sp>
            <p:nvSpPr>
              <p:cNvPr id="166" name="TextBox 165">
                <a:extLst>
                  <a:ext uri="{FF2B5EF4-FFF2-40B4-BE49-F238E27FC236}">
                    <a16:creationId xmlns:a16="http://schemas.microsoft.com/office/drawing/2014/main" id="{BA70FF9D-D470-4611-9B8F-BD8B913CA3DF}"/>
                  </a:ext>
                </a:extLst>
              </p:cNvPr>
              <p:cNvSpPr txBox="1">
                <a:spLocks noRot="1" noChangeAspect="1" noMove="1" noResize="1" noEditPoints="1" noAdjustHandles="1" noChangeArrowheads="1" noChangeShapeType="1" noTextEdit="1"/>
              </p:cNvSpPr>
              <p:nvPr/>
            </p:nvSpPr>
            <p:spPr>
              <a:xfrm>
                <a:off x="599859" y="4387327"/>
                <a:ext cx="1101810" cy="276999"/>
              </a:xfrm>
              <a:prstGeom prst="rect">
                <a:avLst/>
              </a:prstGeom>
              <a:blipFill>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7" name="TextBox 166">
                <a:extLst>
                  <a:ext uri="{FF2B5EF4-FFF2-40B4-BE49-F238E27FC236}">
                    <a16:creationId xmlns:a16="http://schemas.microsoft.com/office/drawing/2014/main" id="{4DB7750A-01D5-406B-A517-4F20751B7043}"/>
                  </a:ext>
                </a:extLst>
              </p:cNvPr>
              <p:cNvSpPr txBox="1"/>
              <p:nvPr/>
            </p:nvSpPr>
            <p:spPr>
              <a:xfrm>
                <a:off x="7626314" y="6483569"/>
                <a:ext cx="90000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4</m:t>
                      </m:r>
                      <m:r>
                        <a:rPr lang="en-GB" sz="1200" b="0" i="1" smtClean="0">
                          <a:latin typeface="Cambria Math" panose="02040503050406030204" pitchFamily="18" charset="0"/>
                        </a:rPr>
                        <m:t>.8</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−7</m:t>
                          </m:r>
                        </m:sup>
                      </m:sSup>
                    </m:oMath>
                  </m:oMathPara>
                </a14:m>
                <a:endParaRPr lang="en-GB" sz="1200" dirty="0"/>
              </a:p>
            </p:txBody>
          </p:sp>
        </mc:Choice>
        <mc:Fallback xmlns="">
          <p:sp>
            <p:nvSpPr>
              <p:cNvPr id="167" name="TextBox 166">
                <a:extLst>
                  <a:ext uri="{FF2B5EF4-FFF2-40B4-BE49-F238E27FC236}">
                    <a16:creationId xmlns:a16="http://schemas.microsoft.com/office/drawing/2014/main" id="{4DB7750A-01D5-406B-A517-4F20751B7043}"/>
                  </a:ext>
                </a:extLst>
              </p:cNvPr>
              <p:cNvSpPr txBox="1">
                <a:spLocks noRot="1" noChangeAspect="1" noMove="1" noResize="1" noEditPoints="1" noAdjustHandles="1" noChangeArrowheads="1" noChangeShapeType="1" noTextEdit="1"/>
              </p:cNvSpPr>
              <p:nvPr/>
            </p:nvSpPr>
            <p:spPr>
              <a:xfrm>
                <a:off x="7626314" y="6483569"/>
                <a:ext cx="900000" cy="276999"/>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8" name="TextBox 167">
                <a:extLst>
                  <a:ext uri="{FF2B5EF4-FFF2-40B4-BE49-F238E27FC236}">
                    <a16:creationId xmlns:a16="http://schemas.microsoft.com/office/drawing/2014/main" id="{61DEFE14-FA58-4398-9631-0D6FD6B053B6}"/>
                  </a:ext>
                </a:extLst>
              </p:cNvPr>
              <p:cNvSpPr txBox="1"/>
              <p:nvPr/>
            </p:nvSpPr>
            <p:spPr>
              <a:xfrm>
                <a:off x="10947208" y="6483569"/>
                <a:ext cx="90000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a:latin typeface="Cambria Math" panose="02040503050406030204" pitchFamily="18" charset="0"/>
                        </a:rPr>
                        <m:t>8</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−8</m:t>
                          </m:r>
                        </m:sup>
                      </m:sSup>
                    </m:oMath>
                  </m:oMathPara>
                </a14:m>
                <a:endParaRPr lang="en-GB" sz="1200" dirty="0"/>
              </a:p>
            </p:txBody>
          </p:sp>
        </mc:Choice>
        <mc:Fallback xmlns="">
          <p:sp>
            <p:nvSpPr>
              <p:cNvPr id="168" name="TextBox 167">
                <a:extLst>
                  <a:ext uri="{FF2B5EF4-FFF2-40B4-BE49-F238E27FC236}">
                    <a16:creationId xmlns:a16="http://schemas.microsoft.com/office/drawing/2014/main" id="{61DEFE14-FA58-4398-9631-0D6FD6B053B6}"/>
                  </a:ext>
                </a:extLst>
              </p:cNvPr>
              <p:cNvSpPr txBox="1">
                <a:spLocks noRot="1" noChangeAspect="1" noMove="1" noResize="1" noEditPoints="1" noAdjustHandles="1" noChangeArrowheads="1" noChangeShapeType="1" noTextEdit="1"/>
              </p:cNvSpPr>
              <p:nvPr/>
            </p:nvSpPr>
            <p:spPr>
              <a:xfrm>
                <a:off x="10947208" y="6483569"/>
                <a:ext cx="900000" cy="276999"/>
              </a:xfrm>
              <a:prstGeom prst="rect">
                <a:avLst/>
              </a:prstGeom>
              <a:blipFill>
                <a:blip r:embed="rId10"/>
                <a:stretch>
                  <a:fillRect/>
                </a:stretch>
              </a:blipFill>
            </p:spPr>
            <p:txBody>
              <a:bodyPr/>
              <a:lstStyle/>
              <a:p>
                <a:r>
                  <a:rPr lang="en-GB">
                    <a:noFill/>
                  </a:rPr>
                  <a:t> </a:t>
                </a:r>
              </a:p>
            </p:txBody>
          </p:sp>
        </mc:Fallback>
      </mc:AlternateContent>
      <p:pic>
        <p:nvPicPr>
          <p:cNvPr id="169" name="Picture 168">
            <a:extLst>
              <a:ext uri="{FF2B5EF4-FFF2-40B4-BE49-F238E27FC236}">
                <a16:creationId xmlns:a16="http://schemas.microsoft.com/office/drawing/2014/main" id="{3628F01D-9489-4E8E-8D87-37DDD6A7402A}"/>
              </a:ext>
            </a:extLst>
          </p:cNvPr>
          <p:cNvPicPr>
            <a:picLocks noChangeAspect="1"/>
          </p:cNvPicPr>
          <p:nvPr/>
        </p:nvPicPr>
        <p:blipFill>
          <a:blip r:embed="rId3"/>
          <a:stretch>
            <a:fillRect/>
          </a:stretch>
        </p:blipFill>
        <p:spPr>
          <a:xfrm>
            <a:off x="9582527" y="3646562"/>
            <a:ext cx="396274" cy="414564"/>
          </a:xfrm>
          <a:prstGeom prst="rect">
            <a:avLst/>
          </a:prstGeom>
        </p:spPr>
      </p:pic>
      <mc:AlternateContent xmlns:mc="http://schemas.openxmlformats.org/markup-compatibility/2006" xmlns:a14="http://schemas.microsoft.com/office/drawing/2010/main">
        <mc:Choice Requires="a14">
          <p:sp>
            <p:nvSpPr>
              <p:cNvPr id="170" name="TextBox 169">
                <a:extLst>
                  <a:ext uri="{FF2B5EF4-FFF2-40B4-BE49-F238E27FC236}">
                    <a16:creationId xmlns:a16="http://schemas.microsoft.com/office/drawing/2014/main" id="{BD8F5A32-87F2-4786-87B6-553CA13B3D92}"/>
                  </a:ext>
                </a:extLst>
              </p:cNvPr>
              <p:cNvSpPr txBox="1"/>
              <p:nvPr/>
            </p:nvSpPr>
            <p:spPr>
              <a:xfrm>
                <a:off x="10144917" y="3774496"/>
                <a:ext cx="110181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9</m:t>
                      </m:r>
                      <m:r>
                        <a:rPr lang="en-GB" sz="1200" b="0" i="1" smtClean="0">
                          <a:latin typeface="Cambria Math" panose="02040503050406030204" pitchFamily="18" charset="0"/>
                        </a:rPr>
                        <m:t>.0</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−5</m:t>
                          </m:r>
                        </m:sup>
                      </m:sSup>
                    </m:oMath>
                  </m:oMathPara>
                </a14:m>
                <a:endParaRPr lang="en-GB" sz="1200" dirty="0"/>
              </a:p>
            </p:txBody>
          </p:sp>
        </mc:Choice>
        <mc:Fallback xmlns="">
          <p:sp>
            <p:nvSpPr>
              <p:cNvPr id="170" name="TextBox 169">
                <a:extLst>
                  <a:ext uri="{FF2B5EF4-FFF2-40B4-BE49-F238E27FC236}">
                    <a16:creationId xmlns:a16="http://schemas.microsoft.com/office/drawing/2014/main" id="{BD8F5A32-87F2-4786-87B6-553CA13B3D92}"/>
                  </a:ext>
                </a:extLst>
              </p:cNvPr>
              <p:cNvSpPr txBox="1">
                <a:spLocks noRot="1" noChangeAspect="1" noMove="1" noResize="1" noEditPoints="1" noAdjustHandles="1" noChangeArrowheads="1" noChangeShapeType="1" noTextEdit="1"/>
              </p:cNvSpPr>
              <p:nvPr/>
            </p:nvSpPr>
            <p:spPr>
              <a:xfrm>
                <a:off x="10144917" y="3774496"/>
                <a:ext cx="1101810" cy="276999"/>
              </a:xfrm>
              <a:prstGeom prst="rect">
                <a:avLst/>
              </a:prstGeom>
              <a:blipFill>
                <a:blip r:embed="rId11"/>
                <a:stretch>
                  <a:fillRect/>
                </a:stretch>
              </a:blipFill>
            </p:spPr>
            <p:txBody>
              <a:bodyPr/>
              <a:lstStyle/>
              <a:p>
                <a:r>
                  <a:rPr lang="en-GB">
                    <a:noFill/>
                  </a:rPr>
                  <a:t> </a:t>
                </a:r>
              </a:p>
            </p:txBody>
          </p:sp>
        </mc:Fallback>
      </mc:AlternateContent>
      <p:cxnSp>
        <p:nvCxnSpPr>
          <p:cNvPr id="5" name="Connector: Elbow 4">
            <a:extLst>
              <a:ext uri="{FF2B5EF4-FFF2-40B4-BE49-F238E27FC236}">
                <a16:creationId xmlns:a16="http://schemas.microsoft.com/office/drawing/2014/main" id="{03DE534C-77DC-4019-94B5-DFA9DE93D027}"/>
              </a:ext>
            </a:extLst>
          </p:cNvPr>
          <p:cNvCxnSpPr>
            <a:cxnSpLocks/>
            <a:stCxn id="55" idx="2"/>
          </p:cNvCxnSpPr>
          <p:nvPr/>
        </p:nvCxnSpPr>
        <p:spPr>
          <a:xfrm rot="5400000">
            <a:off x="4125638" y="443481"/>
            <a:ext cx="711357" cy="3229369"/>
          </a:xfrm>
          <a:prstGeom prst="bentConnector3">
            <a:avLst>
              <a:gd name="adj1" fmla="val 5952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ctor: Elbow 16">
            <a:extLst>
              <a:ext uri="{FF2B5EF4-FFF2-40B4-BE49-F238E27FC236}">
                <a16:creationId xmlns:a16="http://schemas.microsoft.com/office/drawing/2014/main" id="{9BD9B147-903D-4227-B6BD-7EAC5C731E41}"/>
              </a:ext>
            </a:extLst>
          </p:cNvPr>
          <p:cNvCxnSpPr>
            <a:stCxn id="55" idx="2"/>
            <a:endCxn id="67" idx="0"/>
          </p:cNvCxnSpPr>
          <p:nvPr/>
        </p:nvCxnSpPr>
        <p:spPr>
          <a:xfrm rot="5400000">
            <a:off x="4992046" y="1444237"/>
            <a:ext cx="845704" cy="1362205"/>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B96B5CD4-35FC-42C1-B6D7-EE1331770BA9}"/>
              </a:ext>
            </a:extLst>
          </p:cNvPr>
          <p:cNvSpPr txBox="1"/>
          <p:nvPr/>
        </p:nvSpPr>
        <p:spPr>
          <a:xfrm>
            <a:off x="10629147" y="4522039"/>
            <a:ext cx="1440000" cy="276999"/>
          </a:xfrm>
          <a:prstGeom prst="rect">
            <a:avLst/>
          </a:prstGeom>
          <a:solidFill>
            <a:schemeClr val="accent6">
              <a:lumMod val="40000"/>
              <a:lumOff val="60000"/>
            </a:schemeClr>
          </a:solidFill>
        </p:spPr>
        <p:txBody>
          <a:bodyPr wrap="square" rtlCol="0">
            <a:spAutoFit/>
          </a:bodyPr>
          <a:lstStyle/>
          <a:p>
            <a:pPr algn="ctr"/>
            <a:r>
              <a:rPr lang="en-GB" sz="1200" dirty="0"/>
              <a:t>Loom Failure</a:t>
            </a:r>
          </a:p>
        </p:txBody>
      </p:sp>
      <p:pic>
        <p:nvPicPr>
          <p:cNvPr id="91" name="Picture 90">
            <a:extLst>
              <a:ext uri="{FF2B5EF4-FFF2-40B4-BE49-F238E27FC236}">
                <a16:creationId xmlns:a16="http://schemas.microsoft.com/office/drawing/2014/main" id="{570F40BE-AFEE-43C3-B5D4-7673ED828663}"/>
              </a:ext>
            </a:extLst>
          </p:cNvPr>
          <p:cNvPicPr>
            <a:picLocks noChangeAspect="1"/>
          </p:cNvPicPr>
          <p:nvPr/>
        </p:nvPicPr>
        <p:blipFill>
          <a:blip r:embed="rId12"/>
          <a:stretch>
            <a:fillRect/>
          </a:stretch>
        </p:blipFill>
        <p:spPr>
          <a:xfrm>
            <a:off x="11397208" y="15670360"/>
            <a:ext cx="390178" cy="408467"/>
          </a:xfrm>
          <a:prstGeom prst="rect">
            <a:avLst/>
          </a:prstGeom>
        </p:spPr>
      </p:pic>
      <p:sp>
        <p:nvSpPr>
          <p:cNvPr id="92" name="TextBox 91">
            <a:extLst>
              <a:ext uri="{FF2B5EF4-FFF2-40B4-BE49-F238E27FC236}">
                <a16:creationId xmlns:a16="http://schemas.microsoft.com/office/drawing/2014/main" id="{166025A9-EEDD-4FFA-A799-2C3CBDFD3FB0}"/>
              </a:ext>
            </a:extLst>
          </p:cNvPr>
          <p:cNvSpPr txBox="1"/>
          <p:nvPr/>
        </p:nvSpPr>
        <p:spPr>
          <a:xfrm>
            <a:off x="9592842" y="4980168"/>
            <a:ext cx="1440000" cy="276999"/>
          </a:xfrm>
          <a:prstGeom prst="rect">
            <a:avLst/>
          </a:prstGeom>
          <a:solidFill>
            <a:schemeClr val="accent6">
              <a:lumMod val="40000"/>
              <a:lumOff val="60000"/>
            </a:schemeClr>
          </a:solidFill>
        </p:spPr>
        <p:txBody>
          <a:bodyPr wrap="square" rtlCol="0">
            <a:spAutoFit/>
          </a:bodyPr>
          <a:lstStyle/>
          <a:p>
            <a:pPr algn="ctr"/>
            <a:r>
              <a:rPr lang="en-GB" sz="1200" dirty="0"/>
              <a:t>Wiring Failure</a:t>
            </a:r>
          </a:p>
        </p:txBody>
      </p:sp>
      <p:sp>
        <p:nvSpPr>
          <p:cNvPr id="93" name="Oval 92">
            <a:extLst>
              <a:ext uri="{FF2B5EF4-FFF2-40B4-BE49-F238E27FC236}">
                <a16:creationId xmlns:a16="http://schemas.microsoft.com/office/drawing/2014/main" id="{05872583-9681-41E9-AF3B-0BAC5729CFE1}"/>
              </a:ext>
            </a:extLst>
          </p:cNvPr>
          <p:cNvSpPr/>
          <p:nvPr/>
        </p:nvSpPr>
        <p:spPr>
          <a:xfrm>
            <a:off x="9806106" y="5747204"/>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TextBox 93">
            <a:extLst>
              <a:ext uri="{FF2B5EF4-FFF2-40B4-BE49-F238E27FC236}">
                <a16:creationId xmlns:a16="http://schemas.microsoft.com/office/drawing/2014/main" id="{4DA9DE83-8D6C-4828-896A-812999F17FAB}"/>
              </a:ext>
            </a:extLst>
          </p:cNvPr>
          <p:cNvSpPr txBox="1"/>
          <p:nvPr/>
        </p:nvSpPr>
        <p:spPr>
          <a:xfrm>
            <a:off x="9757840" y="5910084"/>
            <a:ext cx="1079663" cy="246221"/>
          </a:xfrm>
          <a:prstGeom prst="rect">
            <a:avLst/>
          </a:prstGeom>
          <a:noFill/>
        </p:spPr>
        <p:txBody>
          <a:bodyPr wrap="square" rtlCol="0">
            <a:spAutoFit/>
          </a:bodyPr>
          <a:lstStyle/>
          <a:p>
            <a:pPr algn="ctr"/>
            <a:r>
              <a:rPr lang="en-GB" sz="1000" dirty="0"/>
              <a:t>Wiring Fail</a:t>
            </a:r>
          </a:p>
        </p:txBody>
      </p:sp>
      <mc:AlternateContent xmlns:mc="http://schemas.openxmlformats.org/markup-compatibility/2006" xmlns:a14="http://schemas.microsoft.com/office/drawing/2010/main">
        <mc:Choice Requires="a14">
          <p:sp>
            <p:nvSpPr>
              <p:cNvPr id="95" name="TextBox 94">
                <a:extLst>
                  <a:ext uri="{FF2B5EF4-FFF2-40B4-BE49-F238E27FC236}">
                    <a16:creationId xmlns:a16="http://schemas.microsoft.com/office/drawing/2014/main" id="{B6C6B2ED-67BD-447A-A65F-2E71DC643072}"/>
                  </a:ext>
                </a:extLst>
              </p:cNvPr>
              <p:cNvSpPr txBox="1"/>
              <p:nvPr/>
            </p:nvSpPr>
            <p:spPr>
              <a:xfrm>
                <a:off x="9882412" y="6489844"/>
                <a:ext cx="90000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7</m:t>
                      </m:r>
                      <m:r>
                        <a:rPr lang="en-GB" sz="1200" b="0" i="1" smtClean="0">
                          <a:latin typeface="Cambria Math" panose="02040503050406030204" pitchFamily="18" charset="0"/>
                        </a:rPr>
                        <m:t>.3</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−8</m:t>
                          </m:r>
                        </m:sup>
                      </m:sSup>
                    </m:oMath>
                  </m:oMathPara>
                </a14:m>
                <a:endParaRPr lang="en-GB" sz="1200" dirty="0"/>
              </a:p>
            </p:txBody>
          </p:sp>
        </mc:Choice>
        <mc:Fallback xmlns="">
          <p:sp>
            <p:nvSpPr>
              <p:cNvPr id="95" name="TextBox 94">
                <a:extLst>
                  <a:ext uri="{FF2B5EF4-FFF2-40B4-BE49-F238E27FC236}">
                    <a16:creationId xmlns:a16="http://schemas.microsoft.com/office/drawing/2014/main" id="{B6C6B2ED-67BD-447A-A65F-2E71DC643072}"/>
                  </a:ext>
                </a:extLst>
              </p:cNvPr>
              <p:cNvSpPr txBox="1">
                <a:spLocks noRot="1" noChangeAspect="1" noMove="1" noResize="1" noEditPoints="1" noAdjustHandles="1" noChangeArrowheads="1" noChangeShapeType="1" noTextEdit="1"/>
              </p:cNvSpPr>
              <p:nvPr/>
            </p:nvSpPr>
            <p:spPr>
              <a:xfrm>
                <a:off x="9882412" y="6489844"/>
                <a:ext cx="900000" cy="276999"/>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6" name="TextBox 95">
                <a:extLst>
                  <a:ext uri="{FF2B5EF4-FFF2-40B4-BE49-F238E27FC236}">
                    <a16:creationId xmlns:a16="http://schemas.microsoft.com/office/drawing/2014/main" id="{78A42795-DDDE-4C0C-912E-911977A11875}"/>
                  </a:ext>
                </a:extLst>
              </p:cNvPr>
              <p:cNvSpPr txBox="1"/>
              <p:nvPr/>
            </p:nvSpPr>
            <p:spPr>
              <a:xfrm>
                <a:off x="8817616" y="6489843"/>
                <a:ext cx="900000" cy="276999"/>
              </a:xfrm>
              <a:prstGeom prst="rect">
                <a:avLst/>
              </a:prstGeom>
              <a:solidFill>
                <a:schemeClr val="accent5">
                  <a:lumMod val="90000"/>
                </a:schemeClr>
              </a:solid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GB" sz="1200" i="1" smtClean="0">
                          <a:latin typeface="Cambria Math" panose="02040503050406030204" pitchFamily="18" charset="0"/>
                        </a:rPr>
                        <m:t>8</m:t>
                      </m:r>
                      <m:r>
                        <a:rPr lang="en-GB" sz="1200" b="0" i="1" smtClean="0">
                          <a:latin typeface="Cambria Math" panose="02040503050406030204" pitchFamily="18" charset="0"/>
                        </a:rPr>
                        <m:t>.9</m:t>
                      </m:r>
                      <m:r>
                        <a:rPr lang="en-GB" sz="1200" b="0" i="1" smtClean="0">
                          <a:latin typeface="Cambria Math" panose="02040503050406030204" pitchFamily="18" charset="0"/>
                          <a:ea typeface="Cambria Math" panose="02040503050406030204" pitchFamily="18" charset="0"/>
                        </a:rPr>
                        <m:t>×</m:t>
                      </m:r>
                      <m:sSup>
                        <m:sSupPr>
                          <m:ctrlPr>
                            <a:rPr lang="en-GB" sz="1200" b="0" i="1" smtClean="0">
                              <a:latin typeface="Cambria Math" panose="02040503050406030204" pitchFamily="18" charset="0"/>
                            </a:rPr>
                          </m:ctrlPr>
                        </m:sSupPr>
                        <m:e>
                          <m:r>
                            <a:rPr lang="en-GB" sz="1200" b="0" i="1" smtClean="0">
                              <a:latin typeface="Cambria Math" panose="02040503050406030204" pitchFamily="18" charset="0"/>
                            </a:rPr>
                            <m:t>10</m:t>
                          </m:r>
                        </m:e>
                        <m:sup>
                          <m:r>
                            <a:rPr lang="en-GB" sz="1200" b="0" i="1" smtClean="0">
                              <a:latin typeface="Cambria Math" panose="02040503050406030204" pitchFamily="18" charset="0"/>
                            </a:rPr>
                            <m:t>−5</m:t>
                          </m:r>
                        </m:sup>
                      </m:sSup>
                    </m:oMath>
                  </m:oMathPara>
                </a14:m>
                <a:endParaRPr lang="en-GB" sz="1200" dirty="0"/>
              </a:p>
            </p:txBody>
          </p:sp>
        </mc:Choice>
        <mc:Fallback xmlns="">
          <p:sp>
            <p:nvSpPr>
              <p:cNvPr id="96" name="TextBox 95">
                <a:extLst>
                  <a:ext uri="{FF2B5EF4-FFF2-40B4-BE49-F238E27FC236}">
                    <a16:creationId xmlns:a16="http://schemas.microsoft.com/office/drawing/2014/main" id="{78A42795-DDDE-4C0C-912E-911977A11875}"/>
                  </a:ext>
                </a:extLst>
              </p:cNvPr>
              <p:cNvSpPr txBox="1">
                <a:spLocks noRot="1" noChangeAspect="1" noMove="1" noResize="1" noEditPoints="1" noAdjustHandles="1" noChangeArrowheads="1" noChangeShapeType="1" noTextEdit="1"/>
              </p:cNvSpPr>
              <p:nvPr/>
            </p:nvSpPr>
            <p:spPr>
              <a:xfrm>
                <a:off x="8817616" y="6489843"/>
                <a:ext cx="900000" cy="276999"/>
              </a:xfrm>
              <a:prstGeom prst="rect">
                <a:avLst/>
              </a:prstGeom>
              <a:blipFill>
                <a:blip r:embed="rId14"/>
                <a:stretch>
                  <a:fillRect/>
                </a:stretch>
              </a:blipFill>
            </p:spPr>
            <p:txBody>
              <a:bodyPr/>
              <a:lstStyle/>
              <a:p>
                <a:r>
                  <a:rPr lang="en-GB">
                    <a:noFill/>
                  </a:rPr>
                  <a:t> </a:t>
                </a:r>
              </a:p>
            </p:txBody>
          </p:sp>
        </mc:Fallback>
      </mc:AlternateContent>
      <p:cxnSp>
        <p:nvCxnSpPr>
          <p:cNvPr id="39" name="Connector: Elbow 38">
            <a:extLst>
              <a:ext uri="{FF2B5EF4-FFF2-40B4-BE49-F238E27FC236}">
                <a16:creationId xmlns:a16="http://schemas.microsoft.com/office/drawing/2014/main" id="{739B654C-F1A4-4814-9DFE-286320FB9459}"/>
              </a:ext>
            </a:extLst>
          </p:cNvPr>
          <p:cNvCxnSpPr>
            <a:stCxn id="169" idx="2"/>
            <a:endCxn id="111" idx="0"/>
          </p:cNvCxnSpPr>
          <p:nvPr/>
        </p:nvCxnSpPr>
        <p:spPr>
          <a:xfrm rot="5400000">
            <a:off x="9276069" y="4017443"/>
            <a:ext cx="460913" cy="548278"/>
          </a:xfrm>
          <a:prstGeom prst="bentConnector3">
            <a:avLst>
              <a:gd name="adj1" fmla="val 3714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Connector: Elbow 41">
            <a:extLst>
              <a:ext uri="{FF2B5EF4-FFF2-40B4-BE49-F238E27FC236}">
                <a16:creationId xmlns:a16="http://schemas.microsoft.com/office/drawing/2014/main" id="{7DB2E4BC-BE45-4FB0-A195-126D7269F8BA}"/>
              </a:ext>
            </a:extLst>
          </p:cNvPr>
          <p:cNvCxnSpPr>
            <a:stCxn id="169" idx="2"/>
            <a:endCxn id="92" idx="0"/>
          </p:cNvCxnSpPr>
          <p:nvPr/>
        </p:nvCxnSpPr>
        <p:spPr>
          <a:xfrm rot="16200000" flipH="1">
            <a:off x="9587232" y="4254558"/>
            <a:ext cx="919042" cy="532178"/>
          </a:xfrm>
          <a:prstGeom prst="bentConnector3">
            <a:avLst>
              <a:gd name="adj1" fmla="val 18677"/>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Connector: Elbow 44">
            <a:extLst>
              <a:ext uri="{FF2B5EF4-FFF2-40B4-BE49-F238E27FC236}">
                <a16:creationId xmlns:a16="http://schemas.microsoft.com/office/drawing/2014/main" id="{3A5BB8B0-40A5-4572-AC15-67072FB62103}"/>
              </a:ext>
            </a:extLst>
          </p:cNvPr>
          <p:cNvCxnSpPr>
            <a:stCxn id="169" idx="2"/>
            <a:endCxn id="82" idx="0"/>
          </p:cNvCxnSpPr>
          <p:nvPr/>
        </p:nvCxnSpPr>
        <p:spPr>
          <a:xfrm rot="16200000" flipH="1">
            <a:off x="10334449" y="3507340"/>
            <a:ext cx="460913" cy="1568483"/>
          </a:xfrm>
          <a:prstGeom prst="bentConnector3">
            <a:avLst>
              <a:gd name="adj1" fmla="val 3622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AF491BA7-416C-4FDC-9294-67863AEA7F9F}"/>
              </a:ext>
            </a:extLst>
          </p:cNvPr>
          <p:cNvCxnSpPr>
            <a:stCxn id="92" idx="2"/>
            <a:endCxn id="93" idx="0"/>
          </p:cNvCxnSpPr>
          <p:nvPr/>
        </p:nvCxnSpPr>
        <p:spPr>
          <a:xfrm flipH="1">
            <a:off x="10310162" y="5257167"/>
            <a:ext cx="2680" cy="4900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B9327BA6-1278-4ED9-99C4-1A0DC8691987}"/>
              </a:ext>
            </a:extLst>
          </p:cNvPr>
          <p:cNvCxnSpPr>
            <a:stCxn id="82" idx="2"/>
            <a:endCxn id="130" idx="0"/>
          </p:cNvCxnSpPr>
          <p:nvPr/>
        </p:nvCxnSpPr>
        <p:spPr>
          <a:xfrm flipH="1">
            <a:off x="11338148" y="4799038"/>
            <a:ext cx="10999" cy="9387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BAAF2092-5256-3CA4-A005-3EB89D5946CC}"/>
              </a:ext>
            </a:extLst>
          </p:cNvPr>
          <p:cNvSpPr/>
          <p:nvPr/>
        </p:nvSpPr>
        <p:spPr>
          <a:xfrm>
            <a:off x="122349" y="95519"/>
            <a:ext cx="11955886" cy="66648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9492082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Isosceles Triangle 19">
            <a:extLst>
              <a:ext uri="{FF2B5EF4-FFF2-40B4-BE49-F238E27FC236}">
                <a16:creationId xmlns:a16="http://schemas.microsoft.com/office/drawing/2014/main" id="{89B250FF-7E97-4FB7-BD97-8772A30D7D86}"/>
              </a:ext>
            </a:extLst>
          </p:cNvPr>
          <p:cNvSpPr/>
          <p:nvPr/>
        </p:nvSpPr>
        <p:spPr>
          <a:xfrm>
            <a:off x="5316572" y="1031337"/>
            <a:ext cx="1558856" cy="1029152"/>
          </a:xfrm>
          <a:prstGeom prst="triangl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8" name="Picture 57">
            <a:extLst>
              <a:ext uri="{FF2B5EF4-FFF2-40B4-BE49-F238E27FC236}">
                <a16:creationId xmlns:a16="http://schemas.microsoft.com/office/drawing/2014/main" id="{C5B9DAFA-2660-46DD-A42A-16590CC1BEC6}"/>
              </a:ext>
            </a:extLst>
          </p:cNvPr>
          <p:cNvPicPr>
            <a:picLocks noChangeAspect="1"/>
          </p:cNvPicPr>
          <p:nvPr/>
        </p:nvPicPr>
        <p:blipFill>
          <a:blip r:embed="rId3"/>
          <a:stretch>
            <a:fillRect/>
          </a:stretch>
        </p:blipFill>
        <p:spPr>
          <a:xfrm>
            <a:off x="-867305" y="542877"/>
            <a:ext cx="396274" cy="414564"/>
          </a:xfrm>
          <a:prstGeom prst="rect">
            <a:avLst/>
          </a:prstGeom>
        </p:spPr>
      </p:pic>
      <p:pic>
        <p:nvPicPr>
          <p:cNvPr id="59" name="Picture 58">
            <a:extLst>
              <a:ext uri="{FF2B5EF4-FFF2-40B4-BE49-F238E27FC236}">
                <a16:creationId xmlns:a16="http://schemas.microsoft.com/office/drawing/2014/main" id="{BFE34369-05E5-4440-8C29-D8B553799B1F}"/>
              </a:ext>
            </a:extLst>
          </p:cNvPr>
          <p:cNvPicPr>
            <a:picLocks noChangeAspect="1"/>
          </p:cNvPicPr>
          <p:nvPr/>
        </p:nvPicPr>
        <p:blipFill>
          <a:blip r:embed="rId4"/>
          <a:stretch>
            <a:fillRect/>
          </a:stretch>
        </p:blipFill>
        <p:spPr>
          <a:xfrm>
            <a:off x="-850475" y="1011493"/>
            <a:ext cx="390178" cy="408467"/>
          </a:xfrm>
          <a:prstGeom prst="rect">
            <a:avLst/>
          </a:prstGeom>
        </p:spPr>
      </p:pic>
      <p:sp>
        <p:nvSpPr>
          <p:cNvPr id="68" name="TextBox 67">
            <a:extLst>
              <a:ext uri="{FF2B5EF4-FFF2-40B4-BE49-F238E27FC236}">
                <a16:creationId xmlns:a16="http://schemas.microsoft.com/office/drawing/2014/main" id="{E811D2F5-E0FC-4603-849B-B8E7936DACEA}"/>
              </a:ext>
            </a:extLst>
          </p:cNvPr>
          <p:cNvSpPr txBox="1"/>
          <p:nvPr/>
        </p:nvSpPr>
        <p:spPr>
          <a:xfrm>
            <a:off x="5571855" y="1393692"/>
            <a:ext cx="1048290" cy="646331"/>
          </a:xfrm>
          <a:prstGeom prst="rect">
            <a:avLst/>
          </a:prstGeom>
          <a:noFill/>
        </p:spPr>
        <p:txBody>
          <a:bodyPr wrap="square" rtlCol="0">
            <a:spAutoFit/>
          </a:bodyPr>
          <a:lstStyle/>
          <a:p>
            <a:pPr algn="ctr"/>
            <a:r>
              <a:rPr lang="en-GB" sz="1200" dirty="0"/>
              <a:t>Hose Drum Drive Failure (C)</a:t>
            </a:r>
          </a:p>
        </p:txBody>
      </p:sp>
      <p:pic>
        <p:nvPicPr>
          <p:cNvPr id="91" name="Picture 90">
            <a:extLst>
              <a:ext uri="{FF2B5EF4-FFF2-40B4-BE49-F238E27FC236}">
                <a16:creationId xmlns:a16="http://schemas.microsoft.com/office/drawing/2014/main" id="{570F40BE-AFEE-43C3-B5D4-7673ED828663}"/>
              </a:ext>
            </a:extLst>
          </p:cNvPr>
          <p:cNvPicPr>
            <a:picLocks noChangeAspect="1"/>
          </p:cNvPicPr>
          <p:nvPr/>
        </p:nvPicPr>
        <p:blipFill>
          <a:blip r:embed="rId4"/>
          <a:stretch>
            <a:fillRect/>
          </a:stretch>
        </p:blipFill>
        <p:spPr>
          <a:xfrm>
            <a:off x="11397208" y="15670360"/>
            <a:ext cx="390178" cy="408467"/>
          </a:xfrm>
          <a:prstGeom prst="rect">
            <a:avLst/>
          </a:prstGeom>
        </p:spPr>
      </p:pic>
      <p:sp>
        <p:nvSpPr>
          <p:cNvPr id="75" name="Oval 74">
            <a:extLst>
              <a:ext uri="{FF2B5EF4-FFF2-40B4-BE49-F238E27FC236}">
                <a16:creationId xmlns:a16="http://schemas.microsoft.com/office/drawing/2014/main" id="{38A4BDD9-FF5C-42CA-914D-4FCA58D4E1F8}"/>
              </a:ext>
            </a:extLst>
          </p:cNvPr>
          <p:cNvSpPr/>
          <p:nvPr/>
        </p:nvSpPr>
        <p:spPr>
          <a:xfrm>
            <a:off x="-1354531" y="4365104"/>
            <a:ext cx="1008112" cy="687649"/>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TextBox 77">
            <a:extLst>
              <a:ext uri="{FF2B5EF4-FFF2-40B4-BE49-F238E27FC236}">
                <a16:creationId xmlns:a16="http://schemas.microsoft.com/office/drawing/2014/main" id="{FEBEE82C-3C44-4319-BA41-F311E9F53D04}"/>
              </a:ext>
            </a:extLst>
          </p:cNvPr>
          <p:cNvSpPr txBox="1"/>
          <p:nvPr/>
        </p:nvSpPr>
        <p:spPr>
          <a:xfrm>
            <a:off x="-1376583" y="4508873"/>
            <a:ext cx="1079663" cy="246221"/>
          </a:xfrm>
          <a:prstGeom prst="rect">
            <a:avLst/>
          </a:prstGeom>
          <a:noFill/>
        </p:spPr>
        <p:txBody>
          <a:bodyPr wrap="square" rtlCol="0">
            <a:spAutoFit/>
          </a:bodyPr>
          <a:lstStyle/>
          <a:p>
            <a:pPr algn="ctr"/>
            <a:r>
              <a:rPr lang="en-GB" sz="1000" dirty="0"/>
              <a:t>Basic Event</a:t>
            </a:r>
          </a:p>
        </p:txBody>
      </p:sp>
      <p:sp>
        <p:nvSpPr>
          <p:cNvPr id="80" name="TextBox 79">
            <a:extLst>
              <a:ext uri="{FF2B5EF4-FFF2-40B4-BE49-F238E27FC236}">
                <a16:creationId xmlns:a16="http://schemas.microsoft.com/office/drawing/2014/main" id="{C3A81966-CE26-4F13-A175-7FFBA25D1ACE}"/>
              </a:ext>
            </a:extLst>
          </p:cNvPr>
          <p:cNvSpPr txBox="1"/>
          <p:nvPr/>
        </p:nvSpPr>
        <p:spPr>
          <a:xfrm>
            <a:off x="-1475395" y="2318100"/>
            <a:ext cx="1440000" cy="276999"/>
          </a:xfrm>
          <a:prstGeom prst="rect">
            <a:avLst/>
          </a:prstGeom>
          <a:solidFill>
            <a:schemeClr val="accent6">
              <a:lumMod val="40000"/>
              <a:lumOff val="60000"/>
            </a:schemeClr>
          </a:solidFill>
        </p:spPr>
        <p:txBody>
          <a:bodyPr wrap="square" rtlCol="0">
            <a:spAutoFit/>
          </a:bodyPr>
          <a:lstStyle/>
          <a:p>
            <a:pPr algn="ctr"/>
            <a:r>
              <a:rPr lang="en-GB" sz="1200" dirty="0"/>
              <a:t>Hose Drum</a:t>
            </a:r>
          </a:p>
        </p:txBody>
      </p:sp>
      <p:sp>
        <p:nvSpPr>
          <p:cNvPr id="116" name="TextBox 115">
            <a:extLst>
              <a:ext uri="{FF2B5EF4-FFF2-40B4-BE49-F238E27FC236}">
                <a16:creationId xmlns:a16="http://schemas.microsoft.com/office/drawing/2014/main" id="{EA416497-A6E6-419F-99B8-4EEFB0C151B4}"/>
              </a:ext>
            </a:extLst>
          </p:cNvPr>
          <p:cNvSpPr txBox="1"/>
          <p:nvPr/>
        </p:nvSpPr>
        <p:spPr>
          <a:xfrm>
            <a:off x="-1475395" y="2665074"/>
            <a:ext cx="1440000" cy="276999"/>
          </a:xfrm>
          <a:prstGeom prst="rect">
            <a:avLst/>
          </a:prstGeom>
          <a:solidFill>
            <a:schemeClr val="accent6">
              <a:lumMod val="40000"/>
              <a:lumOff val="60000"/>
            </a:schemeClr>
          </a:solidFill>
        </p:spPr>
        <p:txBody>
          <a:bodyPr wrap="square" rtlCol="0">
            <a:spAutoFit/>
          </a:bodyPr>
          <a:lstStyle/>
          <a:p>
            <a:pPr algn="ctr"/>
            <a:r>
              <a:rPr lang="en-GB" sz="1200" dirty="0"/>
              <a:t>Geared Motor</a:t>
            </a:r>
          </a:p>
        </p:txBody>
      </p:sp>
      <p:sp>
        <p:nvSpPr>
          <p:cNvPr id="117" name="TextBox 116">
            <a:extLst>
              <a:ext uri="{FF2B5EF4-FFF2-40B4-BE49-F238E27FC236}">
                <a16:creationId xmlns:a16="http://schemas.microsoft.com/office/drawing/2014/main" id="{3D36D813-0696-471C-B195-7DEAFDD98EBE}"/>
              </a:ext>
            </a:extLst>
          </p:cNvPr>
          <p:cNvSpPr txBox="1"/>
          <p:nvPr/>
        </p:nvSpPr>
        <p:spPr>
          <a:xfrm>
            <a:off x="-1475395" y="3012048"/>
            <a:ext cx="1440000" cy="276999"/>
          </a:xfrm>
          <a:prstGeom prst="rect">
            <a:avLst/>
          </a:prstGeom>
          <a:solidFill>
            <a:schemeClr val="accent6">
              <a:lumMod val="40000"/>
              <a:lumOff val="60000"/>
            </a:schemeClr>
          </a:solidFill>
        </p:spPr>
        <p:txBody>
          <a:bodyPr wrap="square" rtlCol="0">
            <a:spAutoFit/>
          </a:bodyPr>
          <a:lstStyle/>
          <a:p>
            <a:pPr algn="ctr"/>
            <a:r>
              <a:rPr lang="en-GB" sz="1200" dirty="0"/>
              <a:t>Hose Drum Chain</a:t>
            </a:r>
          </a:p>
        </p:txBody>
      </p:sp>
      <p:sp>
        <p:nvSpPr>
          <p:cNvPr id="118" name="TextBox 117">
            <a:extLst>
              <a:ext uri="{FF2B5EF4-FFF2-40B4-BE49-F238E27FC236}">
                <a16:creationId xmlns:a16="http://schemas.microsoft.com/office/drawing/2014/main" id="{24DAD48C-8984-49ED-8914-D160C6B7148C}"/>
              </a:ext>
            </a:extLst>
          </p:cNvPr>
          <p:cNvSpPr txBox="1"/>
          <p:nvPr/>
        </p:nvSpPr>
        <p:spPr>
          <a:xfrm>
            <a:off x="-1475395" y="3354739"/>
            <a:ext cx="1440000" cy="276999"/>
          </a:xfrm>
          <a:prstGeom prst="rect">
            <a:avLst/>
          </a:prstGeom>
          <a:solidFill>
            <a:schemeClr val="accent6">
              <a:lumMod val="40000"/>
              <a:lumOff val="60000"/>
            </a:schemeClr>
          </a:solidFill>
        </p:spPr>
        <p:txBody>
          <a:bodyPr wrap="square" rtlCol="0">
            <a:spAutoFit/>
          </a:bodyPr>
          <a:lstStyle/>
          <a:p>
            <a:pPr algn="ctr"/>
            <a:r>
              <a:rPr lang="en-GB" sz="1200" dirty="0"/>
              <a:t>Power Connection</a:t>
            </a:r>
          </a:p>
        </p:txBody>
      </p:sp>
      <p:sp>
        <p:nvSpPr>
          <p:cNvPr id="119" name="TextBox 118">
            <a:extLst>
              <a:ext uri="{FF2B5EF4-FFF2-40B4-BE49-F238E27FC236}">
                <a16:creationId xmlns:a16="http://schemas.microsoft.com/office/drawing/2014/main" id="{DB84234F-69DB-432A-8DF1-280075EB28AE}"/>
              </a:ext>
            </a:extLst>
          </p:cNvPr>
          <p:cNvSpPr txBox="1"/>
          <p:nvPr/>
        </p:nvSpPr>
        <p:spPr>
          <a:xfrm>
            <a:off x="-1475395" y="3700416"/>
            <a:ext cx="1440000" cy="461665"/>
          </a:xfrm>
          <a:prstGeom prst="rect">
            <a:avLst/>
          </a:prstGeom>
          <a:solidFill>
            <a:schemeClr val="accent6">
              <a:lumMod val="40000"/>
              <a:lumOff val="60000"/>
            </a:schemeClr>
          </a:solidFill>
        </p:spPr>
        <p:txBody>
          <a:bodyPr wrap="square" rtlCol="0">
            <a:spAutoFit/>
          </a:bodyPr>
          <a:lstStyle/>
          <a:p>
            <a:pPr algn="ctr"/>
            <a:r>
              <a:rPr lang="en-GB" sz="1200" dirty="0"/>
              <a:t>Sprockets and Pins</a:t>
            </a:r>
          </a:p>
        </p:txBody>
      </p:sp>
      <p:cxnSp>
        <p:nvCxnSpPr>
          <p:cNvPr id="3" name="Straight Arrow Connector 2">
            <a:extLst>
              <a:ext uri="{FF2B5EF4-FFF2-40B4-BE49-F238E27FC236}">
                <a16:creationId xmlns:a16="http://schemas.microsoft.com/office/drawing/2014/main" id="{B54A2D21-C7EC-49C3-942B-CF36206C1126}"/>
              </a:ext>
            </a:extLst>
          </p:cNvPr>
          <p:cNvCxnSpPr/>
          <p:nvPr/>
        </p:nvCxnSpPr>
        <p:spPr>
          <a:xfrm>
            <a:off x="-1176808" y="16288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Connector: Elbow 4">
            <a:extLst>
              <a:ext uri="{FF2B5EF4-FFF2-40B4-BE49-F238E27FC236}">
                <a16:creationId xmlns:a16="http://schemas.microsoft.com/office/drawing/2014/main" id="{3C41B3A5-BA6B-49DE-AA68-28ECA637BAA1}"/>
              </a:ext>
            </a:extLst>
          </p:cNvPr>
          <p:cNvCxnSpPr/>
          <p:nvPr/>
        </p:nvCxnSpPr>
        <p:spPr>
          <a:xfrm rot="16200000" flipH="1">
            <a:off x="-894894" y="1656389"/>
            <a:ext cx="576064" cy="52088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245239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rsbsk1300.r-ace.atk\bskhome$\wils1137-r\Desktop\Capture.JPG"/>
          <p:cNvPicPr/>
          <p:nvPr/>
        </p:nvPicPr>
        <p:blipFill>
          <a:blip r:embed="rId3" cstate="print"/>
          <a:srcRect/>
          <a:stretch>
            <a:fillRect/>
          </a:stretch>
        </p:blipFill>
        <p:spPr bwMode="auto">
          <a:xfrm>
            <a:off x="1592904" y="548681"/>
            <a:ext cx="9003601" cy="5976664"/>
          </a:xfrm>
          <a:prstGeom prst="rect">
            <a:avLst/>
          </a:prstGeom>
          <a:noFill/>
          <a:ln w="9525">
            <a:noFill/>
            <a:miter lim="800000"/>
            <a:headEnd/>
            <a:tailEnd/>
          </a:ln>
        </p:spPr>
      </p:pic>
      <p:sp>
        <p:nvSpPr>
          <p:cNvPr id="11266"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a:ea typeface="+mn-ea"/>
              <a:cs typeface="Arial"/>
            </a:endParaRPr>
          </a:p>
        </p:txBody>
      </p:sp>
    </p:spTree>
  </p:cSld>
  <p:clrMapOvr>
    <a:masterClrMapping/>
  </p:clrMapOvr>
  <p:transition>
    <p:fade/>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sisl xmlns:xsd="http://www.w3.org/2001/XMLSchema" xmlns:xsi="http://www.w3.org/2001/XMLSchema-instance" xmlns="http://www.boldonjames.com/2008/01/sie/internal/label" sislVersion="0" policy="c21ac82b-aaa7-4c95-988f-cb3a56434204" origin="userSelected">
  <element uid="id_classification_confidential" value=""/>
  <element uid="108a5d16-0daa-46e6-8153-416f9e3fdcfd" value=""/>
</sisl>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c3f603b-8504-4f64-8527-f58553555855">
      <Terms xmlns="http://schemas.microsoft.com/office/infopath/2007/PartnerControls"/>
    </lcf76f155ced4ddcb4097134ff3c332f>
    <TaxCatchAll xmlns="0821988d-8727-4eb4-919d-4308d73b80d4" xsi:nil="true"/>
  </documentManagement>
</p:properties>
</file>

<file path=customXml/item4.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jMjFhYzgyYi1hYWE3LTRjOTUtOTg4Zi1jYjNhNTY0MzQyMDQiIG9yaWdpbj0idXNlclNlbGVjdGVkIj48ZWxlbWVudCB1aWQ9ImlkX2NsYXNzaWZpY2F0aW9uX2NvbmZpZGVudGlhbCIgdmFsdWU9IiIgeG1sbnM9Imh0dHA6Ly93d3cuYm9sZG9uamFtZXMuY29tLzIwMDgvMDEvc2llL2ludGVybmFsL2xhYmVsIiAvPjxlbGVtZW50IHVpZD0iMTA4YTVkMTYtMGRhYS00NmU2LTgxNTMtNDE2ZjllM2ZkY2ZkIiB2YWx1ZT0iIiB4bWxucz0iaHR0cDovL3d3dy5ib2xkb25qYW1lcy5jb20vMjAwOC8wMS9zaWUvaW50ZXJuYWwvbGFiZWwiIC8+PC9zaXNsPjxVc2VyTmFtZT5SLUFDRVxXSUxTMTEzNy1SPC9Vc2VyTmFtZT48RGF0ZVRpbWU+MzAvMDYvMjAyMiAxMTo0ODo0OTwvRGF0ZVRpbWU+PExhYmVsU3RyaW5nPkJhc2VsaW5lPC9MYWJlbFN0cmluZz48L2l0ZW0+PC9sYWJlbEhpc3Rvcnk+</Value>
</WrappedLabelHistory>
</file>

<file path=customXml/item5.xml><?xml version="1.0" encoding="utf-8"?>
<ct:contentTypeSchema xmlns:ct="http://schemas.microsoft.com/office/2006/metadata/contentType" xmlns:ma="http://schemas.microsoft.com/office/2006/metadata/properties/metaAttributes" ct:_="" ma:_="" ma:contentTypeName="Document" ma:contentTypeID="0x010100993384DBF60BF14EB62BD7130D93D12D" ma:contentTypeVersion="" ma:contentTypeDescription="Create a new document." ma:contentTypeScope="" ma:versionID="25db65a4ebfd658a5e97c160f8f2627e">
  <xsd:schema xmlns:xsd="http://www.w3.org/2001/XMLSchema" xmlns:xs="http://www.w3.org/2001/XMLSchema" xmlns:p="http://schemas.microsoft.com/office/2006/metadata/properties" xmlns:ns2="2c3f603b-8504-4f64-8527-f58553555855" xmlns:ns3="3446c001-7ded-4dff-84dc-f6ae0daccc20" xmlns:ns4="0821988d-8727-4eb4-919d-4308d73b80d4" targetNamespace="http://schemas.microsoft.com/office/2006/metadata/properties" ma:root="true" ma:fieldsID="628acc98bf6f07115c1e845c71fc163c" ns2:_="" ns3:_="" ns4:_="">
    <xsd:import namespace="2c3f603b-8504-4f64-8527-f58553555855"/>
    <xsd:import namespace="3446c001-7ded-4dff-84dc-f6ae0daccc20"/>
    <xsd:import namespace="0821988d-8727-4eb4-919d-4308d73b80d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LengthInSeconds" minOccurs="0"/>
                <xsd:element ref="ns2:MediaServiceObjectDetectorVersions" minOccurs="0"/>
                <xsd:element ref="ns2:lcf76f155ced4ddcb4097134ff3c332f" minOccurs="0"/>
                <xsd:element ref="ns4: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3f603b-8504-4f64-8527-f585535558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f7636e4-27fd-40f6-b66a-8c08e824a21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46c001-7ded-4dff-84dc-f6ae0daccc2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821988d-8727-4eb4-919d-4308d73b80d4"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b2dc81c6-ae7a-4a20-8997-e505f06978bc}" ma:internalName="TaxCatchAll" ma:showField="CatchAllData" ma:web="85525230-238a-4bce-b064-430adaa6d1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7A4226-2159-40EF-90D1-603FD7501467}">
  <ds:schemaRefs>
    <ds:schemaRef ds:uri="http://www.w3.org/2001/XMLSchema"/>
    <ds:schemaRef ds:uri="http://www.boldonjames.com/2008/01/sie/internal/label"/>
  </ds:schemaRefs>
</ds:datastoreItem>
</file>

<file path=customXml/itemProps2.xml><?xml version="1.0" encoding="utf-8"?>
<ds:datastoreItem xmlns:ds="http://schemas.openxmlformats.org/officeDocument/2006/customXml" ds:itemID="{F23B2C28-6E68-4D6D-9341-6FBD0BAFC3A7}">
  <ds:schemaRefs>
    <ds:schemaRef ds:uri="http://schemas.microsoft.com/sharepoint/v3/contenttype/forms"/>
  </ds:schemaRefs>
</ds:datastoreItem>
</file>

<file path=customXml/itemProps3.xml><?xml version="1.0" encoding="utf-8"?>
<ds:datastoreItem xmlns:ds="http://schemas.openxmlformats.org/officeDocument/2006/customXml" ds:itemID="{570FC0F7-B602-45CE-93B3-1D14660B0542}">
  <ds:schemaRefs>
    <ds:schemaRef ds:uri="http://schemas.microsoft.com/office/2006/metadata/properties"/>
    <ds:schemaRef ds:uri="http://schemas.microsoft.com/office/infopath/2007/PartnerControls"/>
  </ds:schemaRefs>
</ds:datastoreItem>
</file>

<file path=customXml/itemProps4.xml><?xml version="1.0" encoding="utf-8"?>
<ds:datastoreItem xmlns:ds="http://schemas.openxmlformats.org/officeDocument/2006/customXml" ds:itemID="{68B6B9D2-16F0-471E-9291-9D4EF916E471}">
  <ds:schemaRefs>
    <ds:schemaRef ds:uri="http://www.w3.org/2001/XMLSchema"/>
    <ds:schemaRef ds:uri="http://www.boldonjames.com/2016/02/Classifier/internal/wrappedLabelHistory"/>
  </ds:schemaRefs>
</ds:datastoreItem>
</file>

<file path=customXml/itemProps5.xml><?xml version="1.0" encoding="utf-8"?>
<ds:datastoreItem xmlns:ds="http://schemas.openxmlformats.org/officeDocument/2006/customXml" ds:itemID="{795C4DA5-5559-4BF0-8E3C-1AD6545BE582}"/>
</file>

<file path=docProps/app.xml><?xml version="1.0" encoding="utf-8"?>
<Properties xmlns="http://schemas.openxmlformats.org/officeDocument/2006/extended-properties" xmlns:vt="http://schemas.openxmlformats.org/officeDocument/2006/docPropsVTypes">
  <TotalTime>2</TotalTime>
  <Words>689</Words>
  <Application>Microsoft Office PowerPoint</Application>
  <PresentationFormat>Widescreen</PresentationFormat>
  <Paragraphs>91</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Cambria Math</vt:lpstr>
      <vt:lpstr>Default Design</vt:lpstr>
      <vt:lpstr>Fault Tree Analysis Workshop</vt:lpstr>
      <vt:lpstr>Workshop Objective</vt:lpstr>
      <vt:lpstr>PowerPoint Presentation</vt:lpstr>
      <vt:lpstr>PowerPoint Presentation</vt:lpstr>
      <vt:lpstr>PowerPoint Presentation</vt:lpstr>
      <vt:lpstr>PowerPoint Presentation</vt:lpstr>
    </vt:vector>
  </TitlesOfParts>
  <Company>SNC-Lavalin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 Tree Analysis Workshop</dc:title>
  <dc:creator>Wilson, Dugald</dc:creator>
  <cp:lastModifiedBy>Wilson, Dugald A</cp:lastModifiedBy>
  <cp:revision>16</cp:revision>
  <dcterms:created xsi:type="dcterms:W3CDTF">2022-06-30T11:47:30Z</dcterms:created>
  <dcterms:modified xsi:type="dcterms:W3CDTF">2023-11-10T12:10:20Z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1969f208-75dd-4fc0-896e-89938d33315e</vt:lpwstr>
  </property>
  <property fmtid="{D5CDD505-2E9C-101B-9397-08002B2CF9AE}" pid="3" name="bjClsUserRVM">
    <vt:lpwstr>[]</vt:lpwstr>
  </property>
  <property fmtid="{D5CDD505-2E9C-101B-9397-08002B2CF9AE}" pid="4" name="bjSaver">
    <vt:lpwstr>f6MHCBuNDjnhfLPOXya/1yncC6yLLUyZ</vt:lpwstr>
  </property>
  <property fmtid="{D5CDD505-2E9C-101B-9397-08002B2CF9AE}" pid="5" name="bjDocumentLabelXML">
    <vt:lpwstr>&lt;?xml version="1.0" encoding="us-ascii"?&gt;&lt;sisl xmlns:xsd="http://www.w3.org/2001/XMLSchema" xmlns:xsi="http://www.w3.org/2001/XMLSchema-instance" sislVersion="0" policy="c21ac82b-aaa7-4c95-988f-cb3a56434204" origin="userSelected" xmlns="http://www.boldonj</vt:lpwstr>
  </property>
  <property fmtid="{D5CDD505-2E9C-101B-9397-08002B2CF9AE}" pid="6" name="bjDocumentLabelXML-0">
    <vt:lpwstr>ames.com/2008/01/sie/internal/label"&gt;&lt;element uid="id_classification_confidential" value="" /&gt;&lt;element uid="108a5d16-0daa-46e6-8153-416f9e3fdcfd" value="" /&gt;&lt;/sisl&gt;</vt:lpwstr>
  </property>
  <property fmtid="{D5CDD505-2E9C-101B-9397-08002B2CF9AE}" pid="7" name="bjDocumentSecurityLabel">
    <vt:lpwstr>Baseline</vt:lpwstr>
  </property>
  <property fmtid="{D5CDD505-2E9C-101B-9397-08002B2CF9AE}" pid="8" name="ASNCL">
    <vt:lpwstr>Atkins Baseline</vt:lpwstr>
  </property>
  <property fmtid="{D5CDD505-2E9C-101B-9397-08002B2CF9AE}" pid="9" name="bjLabelHistoryID">
    <vt:lpwstr>{68B6B9D2-16F0-471E-9291-9D4EF916E471}</vt:lpwstr>
  </property>
  <property fmtid="{D5CDD505-2E9C-101B-9397-08002B2CF9AE}" pid="10" name="ContentTypeId">
    <vt:lpwstr>0x010100993384DBF60BF14EB62BD7130D93D12D</vt:lpwstr>
  </property>
</Properties>
</file>