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16"/>
  </p:notesMasterIdLst>
  <p:handoutMasterIdLst>
    <p:handoutMasterId r:id="rId17"/>
  </p:handoutMasterIdLst>
  <p:sldIdLst>
    <p:sldId id="257" r:id="rId7"/>
    <p:sldId id="258" r:id="rId8"/>
    <p:sldId id="414" r:id="rId9"/>
    <p:sldId id="300" r:id="rId10"/>
    <p:sldId id="302" r:id="rId11"/>
    <p:sldId id="303" r:id="rId12"/>
    <p:sldId id="304" r:id="rId13"/>
    <p:sldId id="298" r:id="rId14"/>
    <p:sldId id="30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15ADBE2-86A0-403D-9C02-27B756711BC8}" v="4" dt="2023-11-10T11:55:04.19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43"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slide" Target="slides/slide9.xml"/><Relationship Id="rId23" Type="http://schemas.microsoft.com/office/2015/10/relationships/revisionInfo" Target="revisionInfo.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ilson, Dugald A" userId="35e860f9-581a-414d-afc2-b64c9ac293dc" providerId="ADAL" clId="{015ADBE2-86A0-403D-9C02-27B756711BC8}"/>
    <pc:docChg chg="custSel addSld delSld modSld modMainMaster">
      <pc:chgData name="Wilson, Dugald A" userId="35e860f9-581a-414d-afc2-b64c9ac293dc" providerId="ADAL" clId="{015ADBE2-86A0-403D-9C02-27B756711BC8}" dt="2023-11-10T11:57:05.300" v="88" actId="14100"/>
      <pc:docMkLst>
        <pc:docMk/>
      </pc:docMkLst>
      <pc:sldChg chg="del">
        <pc:chgData name="Wilson, Dugald A" userId="35e860f9-581a-414d-afc2-b64c9ac293dc" providerId="ADAL" clId="{015ADBE2-86A0-403D-9C02-27B756711BC8}" dt="2023-11-10T11:54:16.790" v="23" actId="47"/>
        <pc:sldMkLst>
          <pc:docMk/>
          <pc:sldMk cId="3898705723" sldId="301"/>
        </pc:sldMkLst>
      </pc:sldChg>
      <pc:sldChg chg="addSp modSp add mod">
        <pc:chgData name="Wilson, Dugald A" userId="35e860f9-581a-414d-afc2-b64c9ac293dc" providerId="ADAL" clId="{015ADBE2-86A0-403D-9C02-27B756711BC8}" dt="2023-11-10T11:57:05.300" v="88" actId="14100"/>
        <pc:sldMkLst>
          <pc:docMk/>
          <pc:sldMk cId="1552995217" sldId="414"/>
        </pc:sldMkLst>
        <pc:spChg chg="mod">
          <ac:chgData name="Wilson, Dugald A" userId="35e860f9-581a-414d-afc2-b64c9ac293dc" providerId="ADAL" clId="{015ADBE2-86A0-403D-9C02-27B756711BC8}" dt="2023-11-10T11:54:48.683" v="25" actId="1076"/>
          <ac:spMkLst>
            <pc:docMk/>
            <pc:sldMk cId="1552995217" sldId="414"/>
            <ac:spMk id="3" creationId="{D5EC3036-746A-4349-B90E-E6D26C870374}"/>
          </ac:spMkLst>
        </pc:spChg>
        <pc:spChg chg="mod">
          <ac:chgData name="Wilson, Dugald A" userId="35e860f9-581a-414d-afc2-b64c9ac293dc" providerId="ADAL" clId="{015ADBE2-86A0-403D-9C02-27B756711BC8}" dt="2023-11-10T11:54:43.289" v="24" actId="1076"/>
          <ac:spMkLst>
            <pc:docMk/>
            <pc:sldMk cId="1552995217" sldId="414"/>
            <ac:spMk id="4" creationId="{45DD6F47-D86A-4E8C-B7CC-E6CACA7592A2}"/>
          </ac:spMkLst>
        </pc:spChg>
        <pc:spChg chg="mod">
          <ac:chgData name="Wilson, Dugald A" userId="35e860f9-581a-414d-afc2-b64c9ac293dc" providerId="ADAL" clId="{015ADBE2-86A0-403D-9C02-27B756711BC8}" dt="2023-11-10T11:54:52.359" v="26" actId="1076"/>
          <ac:spMkLst>
            <pc:docMk/>
            <pc:sldMk cId="1552995217" sldId="414"/>
            <ac:spMk id="5" creationId="{D46056F7-6EEE-4742-B34A-B9654B3DBF6E}"/>
          </ac:spMkLst>
        </pc:spChg>
        <pc:spChg chg="add mod">
          <ac:chgData name="Wilson, Dugald A" userId="35e860f9-581a-414d-afc2-b64c9ac293dc" providerId="ADAL" clId="{015ADBE2-86A0-403D-9C02-27B756711BC8}" dt="2023-11-10T11:57:05.300" v="88" actId="14100"/>
          <ac:spMkLst>
            <pc:docMk/>
            <pc:sldMk cId="1552995217" sldId="414"/>
            <ac:spMk id="6" creationId="{8BEE9B9B-CD40-B40E-C4DC-DCC96E0FD55D}"/>
          </ac:spMkLst>
        </pc:spChg>
        <pc:spChg chg="add mod">
          <ac:chgData name="Wilson, Dugald A" userId="35e860f9-581a-414d-afc2-b64c9ac293dc" providerId="ADAL" clId="{015ADBE2-86A0-403D-9C02-27B756711BC8}" dt="2023-11-10T11:56:40.441" v="87" actId="1582"/>
          <ac:spMkLst>
            <pc:docMk/>
            <pc:sldMk cId="1552995217" sldId="414"/>
            <ac:spMk id="7" creationId="{0D8C33C5-F4AC-F46E-F1E7-1059492FE38D}"/>
          </ac:spMkLst>
        </pc:spChg>
      </pc:sldChg>
      <pc:sldMasterChg chg="addSp delSp modSp mod modSldLayout">
        <pc:chgData name="Wilson, Dugald A" userId="35e860f9-581a-414d-afc2-b64c9ac293dc" providerId="ADAL" clId="{015ADBE2-86A0-403D-9C02-27B756711BC8}" dt="2023-11-10T11:49:43.238" v="21" actId="20577"/>
        <pc:sldMasterMkLst>
          <pc:docMk/>
          <pc:sldMasterMk cId="2754465660" sldId="2147483660"/>
        </pc:sldMasterMkLst>
        <pc:spChg chg="mod">
          <ac:chgData name="Wilson, Dugald A" userId="35e860f9-581a-414d-afc2-b64c9ac293dc" providerId="ADAL" clId="{015ADBE2-86A0-403D-9C02-27B756711BC8}" dt="2023-11-10T11:49:43.238" v="21" actId="20577"/>
          <ac:spMkLst>
            <pc:docMk/>
            <pc:sldMasterMk cId="2754465660" sldId="2147483660"/>
            <ac:spMk id="14" creationId="{00000000-0000-0000-0000-000000000000}"/>
          </ac:spMkLst>
        </pc:spChg>
        <pc:picChg chg="add mod">
          <ac:chgData name="Wilson, Dugald A" userId="35e860f9-581a-414d-afc2-b64c9ac293dc" providerId="ADAL" clId="{015ADBE2-86A0-403D-9C02-27B756711BC8}" dt="2023-11-10T11:49:30.923" v="13"/>
          <ac:picMkLst>
            <pc:docMk/>
            <pc:sldMasterMk cId="2754465660" sldId="2147483660"/>
            <ac:picMk id="2" creationId="{27E72C78-994C-5EBC-2A4B-55FC37CDDAE6}"/>
          </ac:picMkLst>
        </pc:picChg>
        <pc:picChg chg="del">
          <ac:chgData name="Wilson, Dugald A" userId="35e860f9-581a-414d-afc2-b64c9ac293dc" providerId="ADAL" clId="{015ADBE2-86A0-403D-9C02-27B756711BC8}" dt="2023-11-10T11:49:30.136" v="12" actId="478"/>
          <ac:picMkLst>
            <pc:docMk/>
            <pc:sldMasterMk cId="2754465660" sldId="2147483660"/>
            <ac:picMk id="15" creationId="{00000000-0000-0000-0000-000000000000}"/>
          </ac:picMkLst>
        </pc:picChg>
        <pc:sldLayoutChg chg="addSp delSp modSp mod">
          <pc:chgData name="Wilson, Dugald A" userId="35e860f9-581a-414d-afc2-b64c9ac293dc" providerId="ADAL" clId="{015ADBE2-86A0-403D-9C02-27B756711BC8}" dt="2023-11-10T11:49:23.473" v="11" actId="20577"/>
          <pc:sldLayoutMkLst>
            <pc:docMk/>
            <pc:sldMasterMk cId="2754465660" sldId="2147483660"/>
            <pc:sldLayoutMk cId="1276287900" sldId="2147483661"/>
          </pc:sldLayoutMkLst>
          <pc:spChg chg="mod">
            <ac:chgData name="Wilson, Dugald A" userId="35e860f9-581a-414d-afc2-b64c9ac293dc" providerId="ADAL" clId="{015ADBE2-86A0-403D-9C02-27B756711BC8}" dt="2023-11-10T11:49:23.473" v="11" actId="20577"/>
            <ac:spMkLst>
              <pc:docMk/>
              <pc:sldMasterMk cId="2754465660" sldId="2147483660"/>
              <pc:sldLayoutMk cId="1276287900" sldId="2147483661"/>
              <ac:spMk id="15" creationId="{00000000-0000-0000-0000-000000000000}"/>
            </ac:spMkLst>
          </pc:spChg>
          <pc:picChg chg="add mod">
            <ac:chgData name="Wilson, Dugald A" userId="35e860f9-581a-414d-afc2-b64c9ac293dc" providerId="ADAL" clId="{015ADBE2-86A0-403D-9C02-27B756711BC8}" dt="2023-11-10T11:49:07.861" v="3" actId="1076"/>
            <ac:picMkLst>
              <pc:docMk/>
              <pc:sldMasterMk cId="2754465660" sldId="2147483660"/>
              <pc:sldLayoutMk cId="1276287900" sldId="2147483661"/>
              <ac:picMk id="2" creationId="{799B68E5-963F-C083-48EA-4C4CA0C55C6B}"/>
            </ac:picMkLst>
          </pc:picChg>
          <pc:picChg chg="del">
            <ac:chgData name="Wilson, Dugald A" userId="35e860f9-581a-414d-afc2-b64c9ac293dc" providerId="ADAL" clId="{015ADBE2-86A0-403D-9C02-27B756711BC8}" dt="2023-11-10T11:48:56.778" v="0" actId="478"/>
            <ac:picMkLst>
              <pc:docMk/>
              <pc:sldMasterMk cId="2754465660" sldId="2147483660"/>
              <pc:sldLayoutMk cId="1276287900" sldId="2147483661"/>
              <ac:picMk id="16" creationId="{00000000-0000-0000-0000-000000000000}"/>
            </ac:picMkLst>
          </pc:picChg>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42C168B-EFA7-4AE1-BAAC-81DEE940D4E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E1709BD-AE4A-460F-991D-B9E826D7E2F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49BB138-685E-45CD-80C3-606560A7563D}" type="datetimeFigureOut">
              <a:rPr lang="en-GB" smtClean="0"/>
              <a:t>10/11/2023</a:t>
            </a:fld>
            <a:endParaRPr lang="en-GB"/>
          </a:p>
        </p:txBody>
      </p:sp>
      <p:sp>
        <p:nvSpPr>
          <p:cNvPr id="4" name="Footer Placeholder 3">
            <a:extLst>
              <a:ext uri="{FF2B5EF4-FFF2-40B4-BE49-F238E27FC236}">
                <a16:creationId xmlns:a16="http://schemas.microsoft.com/office/drawing/2014/main" id="{A87F6C29-CE37-435E-AF62-92CC119FC7B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CE6B4AE8-3464-4A1E-95EF-CCBECEE0C34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8ABA5A6-D3C3-4245-83B1-8882D47CF349}" type="slidenum">
              <a:rPr lang="en-GB" smtClean="0"/>
              <a:t>‹#›</a:t>
            </a:fld>
            <a:endParaRPr lang="en-GB"/>
          </a:p>
        </p:txBody>
      </p:sp>
    </p:spTree>
    <p:extLst>
      <p:ext uri="{BB962C8B-B14F-4D97-AF65-F5344CB8AC3E}">
        <p14:creationId xmlns:p14="http://schemas.microsoft.com/office/powerpoint/2010/main" val="1558548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1010ED-36CE-40EE-93FE-560C0F85CDFC}" type="datetimeFigureOut">
              <a:rPr lang="en-GB" smtClean="0"/>
              <a:t>10/11/2023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5BE6FE-608E-422B-854B-67483ACE5676}" type="slidenum">
              <a:rPr lang="en-GB" smtClean="0"/>
              <a:t>‹#›</a:t>
            </a:fld>
            <a:endParaRPr lang="en-GB"/>
          </a:p>
        </p:txBody>
      </p:sp>
    </p:spTree>
    <p:extLst>
      <p:ext uri="{BB962C8B-B14F-4D97-AF65-F5344CB8AC3E}">
        <p14:creationId xmlns:p14="http://schemas.microsoft.com/office/powerpoint/2010/main" val="3096467363"/>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5" name="Footer Placeholder 4"/>
          <p:cNvSpPr>
            <a:spLocks noGrp="1"/>
          </p:cNvSpPr>
          <p:nvPr>
            <p:ph type="ftr" sz="quarter" idx="1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B45831-BC63-4CF8-9C42-BD1A6903F06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371366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GB" baseline="0"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2</a:t>
            </a:fld>
            <a:endParaRPr lang="en-GB"/>
          </a:p>
        </p:txBody>
      </p:sp>
    </p:spTree>
    <p:extLst>
      <p:ext uri="{BB962C8B-B14F-4D97-AF65-F5344CB8AC3E}">
        <p14:creationId xmlns:p14="http://schemas.microsoft.com/office/powerpoint/2010/main" val="5507854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Need to add prefix of:</a:t>
            </a:r>
          </a:p>
          <a:p>
            <a:pPr marL="171450" indent="-171450">
              <a:buFont typeface="Arial" panose="020B0604020202020204" pitchFamily="34" charset="0"/>
              <a:buChar char="•"/>
            </a:pPr>
            <a:r>
              <a:rPr lang="en-GB" dirty="0"/>
              <a:t>Loss of / Failure of</a:t>
            </a:r>
          </a:p>
          <a:p>
            <a:pPr marL="171450" indent="-171450">
              <a:buFont typeface="Arial" panose="020B0604020202020204" pitchFamily="34" charset="0"/>
              <a:buChar char="•"/>
            </a:pPr>
            <a:r>
              <a:rPr lang="en-GB" dirty="0"/>
              <a:t>Malfunction / Erroneous</a:t>
            </a:r>
          </a:p>
        </p:txBody>
      </p:sp>
      <p:sp>
        <p:nvSpPr>
          <p:cNvPr id="4" name="Header Placeholder 3"/>
          <p:cNvSpPr>
            <a:spLocks noGrp="1"/>
          </p:cNvSpPr>
          <p:nvPr>
            <p:ph type="hdr" sz="quarter"/>
          </p:nvPr>
        </p:nvSpPr>
        <p:spPr/>
        <p:txBody>
          <a:bodyPr/>
          <a:lstStyle/>
          <a:p>
            <a:endParaRPr lang="en-GB" dirty="0"/>
          </a:p>
        </p:txBody>
      </p:sp>
      <p:sp>
        <p:nvSpPr>
          <p:cNvPr id="5" name="Footer Placeholder 4"/>
          <p:cNvSpPr>
            <a:spLocks noGrp="1"/>
          </p:cNvSpPr>
          <p:nvPr>
            <p:ph type="ftr" sz="quarter" idx="4"/>
          </p:nvPr>
        </p:nvSpPr>
        <p:spPr/>
        <p:txBody>
          <a:bodyPr/>
          <a:lstStyle/>
          <a:p>
            <a:endParaRPr lang="en-GB" dirty="0"/>
          </a:p>
        </p:txBody>
      </p:sp>
      <p:sp>
        <p:nvSpPr>
          <p:cNvPr id="6" name="Slide Number Placeholder 5"/>
          <p:cNvSpPr>
            <a:spLocks noGrp="1"/>
          </p:cNvSpPr>
          <p:nvPr>
            <p:ph type="sldNum" sz="quarter" idx="5"/>
          </p:nvPr>
        </p:nvSpPr>
        <p:spPr/>
        <p:txBody>
          <a:bodyPr/>
          <a:lstStyle/>
          <a:p>
            <a:fld id="{BF870F72-1533-410F-8203-9EC014D61FE4}" type="slidenum">
              <a:rPr lang="en-GB" smtClean="0"/>
              <a:pPr/>
              <a:t>3</a:t>
            </a:fld>
            <a:endParaRPr lang="en-GB" dirty="0"/>
          </a:p>
        </p:txBody>
      </p:sp>
    </p:spTree>
    <p:extLst>
      <p:ext uri="{BB962C8B-B14F-4D97-AF65-F5344CB8AC3E}">
        <p14:creationId xmlns:p14="http://schemas.microsoft.com/office/powerpoint/2010/main" val="37632021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As per slide.</a:t>
            </a:r>
            <a:r>
              <a:rPr lang="en-GB" baseline="0" dirty="0"/>
              <a:t> Due to time constraints, scope is limited but remember that this is purely a vessel to apply the learned techniques.</a:t>
            </a:r>
            <a:endParaRPr lang="en-GB"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4</a:t>
            </a:fld>
            <a:endParaRPr lang="en-GB"/>
          </a:p>
        </p:txBody>
      </p:sp>
    </p:spTree>
    <p:extLst>
      <p:ext uri="{BB962C8B-B14F-4D97-AF65-F5344CB8AC3E}">
        <p14:creationId xmlns:p14="http://schemas.microsoft.com/office/powerpoint/2010/main" val="24490829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3D5BE6FE-608E-422B-854B-67483ACE5676}" type="slidenum">
              <a:rPr lang="en-GB" smtClean="0"/>
              <a:t>5</a:t>
            </a:fld>
            <a:endParaRPr lang="en-GB"/>
          </a:p>
        </p:txBody>
      </p:sp>
    </p:spTree>
    <p:extLst>
      <p:ext uri="{BB962C8B-B14F-4D97-AF65-F5344CB8AC3E}">
        <p14:creationId xmlns:p14="http://schemas.microsoft.com/office/powerpoint/2010/main" val="7335509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3D5BE6FE-608E-422B-854B-67483ACE5676}" type="slidenum">
              <a:rPr lang="en-GB" smtClean="0"/>
              <a:t>6</a:t>
            </a:fld>
            <a:endParaRPr lang="en-GB"/>
          </a:p>
        </p:txBody>
      </p:sp>
    </p:spTree>
    <p:extLst>
      <p:ext uri="{BB962C8B-B14F-4D97-AF65-F5344CB8AC3E}">
        <p14:creationId xmlns:p14="http://schemas.microsoft.com/office/powerpoint/2010/main" val="1236520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Header Placeholder 3"/>
          <p:cNvSpPr>
            <a:spLocks noGrp="1"/>
          </p:cNvSpPr>
          <p:nvPr>
            <p:ph type="hdr" sz="quarter"/>
          </p:nvPr>
        </p:nvSpPr>
        <p:spPr/>
        <p:txBody>
          <a:bodyPr/>
          <a:lstStyle/>
          <a:p>
            <a:endParaRPr lang="en-GB"/>
          </a:p>
        </p:txBody>
      </p:sp>
      <p:sp>
        <p:nvSpPr>
          <p:cNvPr id="5" name="Footer Placeholder 4"/>
          <p:cNvSpPr>
            <a:spLocks noGrp="1"/>
          </p:cNvSpPr>
          <p:nvPr>
            <p:ph type="ftr" sz="quarter" idx="4"/>
          </p:nvPr>
        </p:nvSpPr>
        <p:spPr/>
        <p:txBody>
          <a:bodyPr/>
          <a:lstStyle/>
          <a:p>
            <a:endParaRPr lang="en-GB"/>
          </a:p>
        </p:txBody>
      </p:sp>
      <p:sp>
        <p:nvSpPr>
          <p:cNvPr id="6" name="Slide Number Placeholder 5"/>
          <p:cNvSpPr>
            <a:spLocks noGrp="1"/>
          </p:cNvSpPr>
          <p:nvPr>
            <p:ph type="sldNum" sz="quarter" idx="5"/>
          </p:nvPr>
        </p:nvSpPr>
        <p:spPr/>
        <p:txBody>
          <a:bodyPr/>
          <a:lstStyle/>
          <a:p>
            <a:fld id="{3D5BE6FE-608E-422B-854B-67483ACE5676}" type="slidenum">
              <a:rPr lang="en-GB" smtClean="0"/>
              <a:t>7</a:t>
            </a:fld>
            <a:endParaRPr lang="en-GB"/>
          </a:p>
        </p:txBody>
      </p:sp>
    </p:spTree>
    <p:extLst>
      <p:ext uri="{BB962C8B-B14F-4D97-AF65-F5344CB8AC3E}">
        <p14:creationId xmlns:p14="http://schemas.microsoft.com/office/powerpoint/2010/main" val="10979790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Talk through</a:t>
            </a:r>
            <a:r>
              <a:rPr lang="en-GB" baseline="0" dirty="0"/>
              <a:t> the schematic, highlighting how the pod works:</a:t>
            </a:r>
          </a:p>
          <a:p>
            <a:pPr marL="171450" indent="-171450">
              <a:buFont typeface="Arial" panose="020B0604020202020204" pitchFamily="34" charset="0"/>
              <a:buChar char="•"/>
            </a:pPr>
            <a:r>
              <a:rPr lang="en-GB" baseline="0" dirty="0"/>
              <a:t>Isolation valve,</a:t>
            </a:r>
          </a:p>
          <a:p>
            <a:pPr marL="171450" indent="-171450">
              <a:buFont typeface="Arial" panose="020B0604020202020204" pitchFamily="34" charset="0"/>
              <a:buChar char="•"/>
            </a:pPr>
            <a:r>
              <a:rPr lang="en-GB" baseline="0" dirty="0"/>
              <a:t>RAT drives pump which draws fuel from the tanks and pumps it through the hose</a:t>
            </a:r>
          </a:p>
          <a:p>
            <a:pPr marL="171450" indent="-171450">
              <a:buFont typeface="Arial" panose="020B0604020202020204" pitchFamily="34" charset="0"/>
              <a:buChar char="•"/>
            </a:pPr>
            <a:r>
              <a:rPr lang="en-GB" baseline="0" dirty="0"/>
              <a:t>Aerodynamic drag pulls hose and drogue out, brakes hold position.</a:t>
            </a:r>
          </a:p>
          <a:p>
            <a:pPr marL="171450" indent="-171450">
              <a:buFont typeface="Arial" panose="020B0604020202020204" pitchFamily="34" charset="0"/>
              <a:buChar char="•"/>
            </a:pPr>
            <a:r>
              <a:rPr lang="en-GB" baseline="0" dirty="0"/>
              <a:t>Electric motor draws hose back in when finished.</a:t>
            </a:r>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3B45831-BC63-4CF8-9C42-BD1A6903F062}"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80756458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GB" dirty="0"/>
              <a:t>As per slide.</a:t>
            </a:r>
            <a:r>
              <a:rPr lang="en-GB" baseline="0" dirty="0"/>
              <a:t> Due to time constraints, scope is limited but remember that this is purely a vessel to apply the learned techniques.</a:t>
            </a:r>
            <a:endParaRPr lang="en-GB" dirty="0"/>
          </a:p>
        </p:txBody>
      </p:sp>
      <p:sp>
        <p:nvSpPr>
          <p:cNvPr id="4" name="Slide Number Placeholder 3"/>
          <p:cNvSpPr>
            <a:spLocks noGrp="1"/>
          </p:cNvSpPr>
          <p:nvPr>
            <p:ph type="sldNum" sz="quarter" idx="10"/>
          </p:nvPr>
        </p:nvSpPr>
        <p:spPr/>
        <p:txBody>
          <a:bodyPr/>
          <a:lstStyle/>
          <a:p>
            <a:fld id="{63B45831-BC63-4CF8-9C42-BD1A6903F062}" type="slidenum">
              <a:rPr lang="en-GB" smtClean="0"/>
              <a:pPr/>
              <a:t>9</a:t>
            </a:fld>
            <a:endParaRPr lang="en-GB"/>
          </a:p>
        </p:txBody>
      </p:sp>
    </p:spTree>
    <p:extLst>
      <p:ext uri="{BB962C8B-B14F-4D97-AF65-F5344CB8AC3E}">
        <p14:creationId xmlns:p14="http://schemas.microsoft.com/office/powerpoint/2010/main" val="15682180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5" Type="http://schemas.openxmlformats.org/officeDocument/2006/relationships/image" Target="../media/image2.png"/><Relationship Id="rId4" Type="http://schemas.openxmlformats.org/officeDocument/2006/relationships/hyperlink" Target="https://www.atkinsrealis.com/en?utm_source=templafy&amp;utm_medium=email&amp;utm_campaign=website-homepage-english" TargetMode="Externa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36551" y="1773238"/>
            <a:ext cx="10363200" cy="576262"/>
          </a:xfrm>
        </p:spPr>
        <p:txBody>
          <a:bodyPr lIns="0" tIns="0" rIns="0" bIns="0"/>
          <a:lstStyle>
            <a:lvl1pPr>
              <a:defRPr sz="4400"/>
            </a:lvl1pPr>
          </a:lstStyle>
          <a:p>
            <a:r>
              <a:rPr lang="en-GB"/>
              <a:t>Click to edit Master title style</a:t>
            </a:r>
          </a:p>
        </p:txBody>
      </p:sp>
      <p:sp>
        <p:nvSpPr>
          <p:cNvPr id="3075" name="Rectangle 3"/>
          <p:cNvSpPr>
            <a:spLocks noGrp="1" noChangeArrowheads="1"/>
          </p:cNvSpPr>
          <p:nvPr>
            <p:ph type="subTitle" idx="1"/>
          </p:nvPr>
        </p:nvSpPr>
        <p:spPr>
          <a:xfrm>
            <a:off x="334434" y="2420939"/>
            <a:ext cx="10367433" cy="358775"/>
          </a:xfrm>
          <a:ln/>
        </p:spPr>
        <p:txBody>
          <a:bodyPr/>
          <a:lstStyle>
            <a:lvl1pPr marL="0" indent="0">
              <a:buFontTx/>
              <a:buNone/>
              <a:defRPr sz="2000"/>
            </a:lvl1pPr>
          </a:lstStyle>
          <a:p>
            <a:r>
              <a:rPr lang="en-GB"/>
              <a:t>Click to edit Master subtitle style</a:t>
            </a:r>
          </a:p>
        </p:txBody>
      </p:sp>
      <p:sp>
        <p:nvSpPr>
          <p:cNvPr id="6" name="Text Box 16"/>
          <p:cNvSpPr txBox="1">
            <a:spLocks noChangeArrowheads="1"/>
          </p:cNvSpPr>
          <p:nvPr userDrawn="1"/>
        </p:nvSpPr>
        <p:spPr bwMode="auto">
          <a:xfrm>
            <a:off x="237067" y="188641"/>
            <a:ext cx="11523133" cy="307777"/>
          </a:xfrm>
          <a:prstGeom prst="rect">
            <a:avLst/>
          </a:prstGeom>
          <a:noFill/>
          <a:ln w="9525">
            <a:noFill/>
            <a:miter lim="800000"/>
            <a:headEnd/>
            <a:tailEnd/>
          </a:ln>
          <a:effectLst/>
        </p:spPr>
        <p:txBody>
          <a:bodyPr lIns="0" tIns="0" rIns="0" bIns="0">
            <a:spAutoFit/>
          </a:bodyPr>
          <a:lstStyle/>
          <a:p>
            <a:pPr marL="0" marR="0" indent="0" algn="l" defTabSz="914400" rtl="0" eaLnBrk="1" fontAlgn="base" latinLnBrk="0" hangingPunct="1">
              <a:lnSpc>
                <a:spcPct val="100000"/>
              </a:lnSpc>
              <a:spcBef>
                <a:spcPct val="50000"/>
              </a:spcBef>
              <a:spcAft>
                <a:spcPct val="0"/>
              </a:spcAft>
              <a:buClrTx/>
              <a:buSzTx/>
              <a:buFontTx/>
              <a:buNone/>
              <a:tabLst/>
              <a:defRPr/>
            </a:pPr>
            <a:r>
              <a:rPr lang="en-GB" sz="800" baseline="0" dirty="0"/>
              <a:t>                    </a:t>
            </a:r>
            <a:r>
              <a:rPr lang="en-GB" sz="800" dirty="0"/>
              <a:t> |</a:t>
            </a:r>
            <a:r>
              <a:rPr lang="en-GB" sz="800" baseline="0" dirty="0">
                <a:solidFill>
                  <a:schemeClr val="folHlink"/>
                </a:solidFill>
              </a:rPr>
              <a:t>   </a:t>
            </a:r>
            <a:r>
              <a:rPr lang="en-GB" sz="800" b="1" baseline="0" dirty="0" err="1">
                <a:solidFill>
                  <a:srgbClr val="99CC00"/>
                </a:solidFill>
              </a:rPr>
              <a:t>ECtRtL</a:t>
            </a:r>
            <a:r>
              <a:rPr lang="en-GB" sz="800" b="1" baseline="0" dirty="0">
                <a:solidFill>
                  <a:srgbClr val="99CC00"/>
                </a:solidFill>
              </a:rPr>
              <a:t> Workshop</a:t>
            </a:r>
            <a:endParaRPr lang="en-GB" sz="800" b="1" dirty="0">
              <a:solidFill>
                <a:srgbClr val="99CC00"/>
              </a:solidFill>
            </a:endParaRPr>
          </a:p>
          <a:p>
            <a:pPr marL="0" marR="0" indent="0" algn="l" defTabSz="914400" rtl="0" eaLnBrk="1" fontAlgn="base" latinLnBrk="0" hangingPunct="1">
              <a:lnSpc>
                <a:spcPct val="100000"/>
              </a:lnSpc>
              <a:spcBef>
                <a:spcPct val="50000"/>
              </a:spcBef>
              <a:spcAft>
                <a:spcPct val="0"/>
              </a:spcAft>
              <a:buClrTx/>
              <a:buSzTx/>
              <a:buFontTx/>
              <a:buNone/>
              <a:tabLst/>
              <a:defRPr/>
            </a:pPr>
            <a:endParaRPr lang="en-GB" sz="800" b="1" dirty="0">
              <a:solidFill>
                <a:srgbClr val="99CC00"/>
              </a:solidFill>
            </a:endParaRPr>
          </a:p>
        </p:txBody>
      </p:sp>
      <p:pic>
        <p:nvPicPr>
          <p:cNvPr id="7" name="Picture 2"/>
          <p:cNvPicPr>
            <a:picLocks noChangeAspect="1" noChangeArrowheads="1"/>
          </p:cNvPicPr>
          <p:nvPr userDrawn="1"/>
        </p:nvPicPr>
        <p:blipFill>
          <a:blip r:embed="rId3" cstate="print"/>
          <a:srcRect/>
          <a:stretch>
            <a:fillRect/>
          </a:stretch>
        </p:blipFill>
        <p:spPr bwMode="auto">
          <a:xfrm>
            <a:off x="335360" y="188641"/>
            <a:ext cx="582112" cy="126927"/>
          </a:xfrm>
          <a:prstGeom prst="rect">
            <a:avLst/>
          </a:prstGeom>
          <a:noFill/>
          <a:ln w="9525">
            <a:noFill/>
            <a:miter lim="800000"/>
            <a:headEnd/>
            <a:tailEnd/>
          </a:ln>
        </p:spPr>
      </p:pic>
      <p:sp>
        <p:nvSpPr>
          <p:cNvPr id="15" name="Rectangle 14"/>
          <p:cNvSpPr>
            <a:spLocks noChangeArrowheads="1"/>
          </p:cNvSpPr>
          <p:nvPr userDrawn="1"/>
        </p:nvSpPr>
        <p:spPr bwMode="auto">
          <a:xfrm>
            <a:off x="10558101" y="6453338"/>
            <a:ext cx="141112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US" altLang="en-US" sz="1000" dirty="0">
                <a:solidFill>
                  <a:schemeClr val="bg1"/>
                </a:solidFill>
              </a:rPr>
              <a:t>© AtkinsRéalis 2023</a:t>
            </a:r>
            <a:endParaRPr lang="en-GB" altLang="en-US" sz="1000" dirty="0">
              <a:solidFill>
                <a:schemeClr val="bg1"/>
              </a:solidFill>
            </a:endParaRPr>
          </a:p>
        </p:txBody>
      </p:sp>
      <p:pic>
        <p:nvPicPr>
          <p:cNvPr id="2" name="Picture 1" descr="Logo with link to atkinsrealis.com">
            <a:hlinkClick r:id="rId4" tgtFrame="_blank"/>
            <a:extLst>
              <a:ext uri="{FF2B5EF4-FFF2-40B4-BE49-F238E27FC236}">
                <a16:creationId xmlns:a16="http://schemas.microsoft.com/office/drawing/2014/main" id="{799B68E5-963F-C083-48EA-4C4CA0C55C6B}"/>
              </a:ext>
            </a:extLst>
          </p:cNvPr>
          <p:cNvPicPr>
            <a:picLocks/>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997611" y="120658"/>
            <a:ext cx="2004060" cy="274320"/>
          </a:xfrm>
          <a:prstGeom prst="rect">
            <a:avLst/>
          </a:prstGeom>
          <a:noFill/>
          <a:ln>
            <a:noFill/>
          </a:ln>
        </p:spPr>
      </p:pic>
    </p:spTree>
    <p:extLst>
      <p:ext uri="{BB962C8B-B14F-4D97-AF65-F5344CB8AC3E}">
        <p14:creationId xmlns:p14="http://schemas.microsoft.com/office/powerpoint/2010/main" val="1276287900"/>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745680500"/>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76785" y="549276"/>
            <a:ext cx="2880783" cy="604837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34434" y="549276"/>
            <a:ext cx="8439151" cy="60483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2176440"/>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461424877"/>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827124808"/>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34434" y="1700214"/>
            <a:ext cx="5659967"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1" y="1700214"/>
            <a:ext cx="5659967" cy="48974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826323614"/>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54782830"/>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2886310434"/>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7882054"/>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10722455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43434319"/>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hyperlink" Target="https://www.atkinsrealis.com/en?utm_source=templafy&amp;utm_medium=email&amp;utm_campaign=website-homepage-english"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title"/>
          </p:nvPr>
        </p:nvSpPr>
        <p:spPr bwMode="auto">
          <a:xfrm>
            <a:off x="334433" y="549275"/>
            <a:ext cx="11042651" cy="6477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title style</a:t>
            </a:r>
          </a:p>
        </p:txBody>
      </p:sp>
      <p:sp>
        <p:nvSpPr>
          <p:cNvPr id="1027" name="Rectangle 4"/>
          <p:cNvSpPr>
            <a:spLocks noGrp="1" noChangeArrowheads="1"/>
          </p:cNvSpPr>
          <p:nvPr>
            <p:ph type="body" idx="1"/>
          </p:nvPr>
        </p:nvSpPr>
        <p:spPr bwMode="auto">
          <a:xfrm>
            <a:off x="334434" y="1700214"/>
            <a:ext cx="11523133" cy="4897437"/>
          </a:xfrm>
          <a:prstGeom prst="rect">
            <a:avLst/>
          </a:prstGeom>
          <a:noFill/>
          <a:ln w="9525" algn="ctr">
            <a:noFill/>
            <a:miter lim="800000"/>
            <a:headEnd/>
            <a:tailEnd/>
          </a:ln>
        </p:spPr>
        <p:txBody>
          <a:bodyPr vert="horz" wrap="square" lIns="0" tIns="0" rIns="0" bIns="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Box 16"/>
          <p:cNvSpPr txBox="1">
            <a:spLocks noChangeArrowheads="1"/>
          </p:cNvSpPr>
          <p:nvPr userDrawn="1"/>
        </p:nvSpPr>
        <p:spPr bwMode="auto">
          <a:xfrm>
            <a:off x="237067" y="188642"/>
            <a:ext cx="9980084" cy="492443"/>
          </a:xfrm>
          <a:prstGeom prst="rect">
            <a:avLst/>
          </a:prstGeom>
          <a:noFill/>
          <a:ln w="9525">
            <a:noFill/>
            <a:miter lim="800000"/>
            <a:headEnd/>
            <a:tailEnd/>
          </a:ln>
          <a:effectLst/>
        </p:spPr>
        <p:txBody>
          <a:bodyPr wrap="square" lIns="0" tIns="0" rIns="0" bIns="0">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lang="en-GB" sz="800" baseline="0" dirty="0"/>
              <a:t>                    </a:t>
            </a:r>
            <a:r>
              <a:rPr lang="en-GB" sz="800" dirty="0"/>
              <a:t> |</a:t>
            </a:r>
            <a:r>
              <a:rPr lang="en-GB" sz="800" baseline="0" dirty="0">
                <a:solidFill>
                  <a:schemeClr val="folHlink"/>
                </a:solidFill>
              </a:rPr>
              <a:t> </a:t>
            </a:r>
            <a:r>
              <a:rPr lang="en-GB" sz="800" b="1" baseline="0" dirty="0">
                <a:solidFill>
                  <a:srgbClr val="99CC00"/>
                </a:solidFill>
              </a:rPr>
              <a:t>  </a:t>
            </a:r>
            <a:r>
              <a:rPr lang="en-GB" sz="800" b="1" baseline="0" dirty="0" err="1">
                <a:solidFill>
                  <a:srgbClr val="99CC00"/>
                </a:solidFill>
              </a:rPr>
              <a:t>ECtRtL</a:t>
            </a:r>
            <a:r>
              <a:rPr lang="en-GB" sz="800" b="1" baseline="0" dirty="0">
                <a:solidFill>
                  <a:srgbClr val="99CC00"/>
                </a:solidFill>
              </a:rPr>
              <a:t> Workshop</a:t>
            </a:r>
            <a:endParaRPr lang="en-GB" sz="800" b="1" dirty="0">
              <a:solidFill>
                <a:srgbClr val="99CC00"/>
              </a:solidFill>
            </a:endParaRPr>
          </a:p>
          <a:p>
            <a:pPr marL="0" marR="0" indent="0" algn="l" defTabSz="914400" rtl="0" eaLnBrk="1" fontAlgn="base" latinLnBrk="0" hangingPunct="1">
              <a:lnSpc>
                <a:spcPct val="100000"/>
              </a:lnSpc>
              <a:spcBef>
                <a:spcPct val="50000"/>
              </a:spcBef>
              <a:spcAft>
                <a:spcPct val="0"/>
              </a:spcAft>
              <a:buClrTx/>
              <a:buSzTx/>
              <a:buFontTx/>
              <a:buNone/>
              <a:tabLst/>
              <a:defRPr/>
            </a:pPr>
            <a:endParaRPr lang="en-GB" sz="800" b="1" dirty="0">
              <a:solidFill>
                <a:srgbClr val="99CC00"/>
              </a:solidFill>
            </a:endParaRPr>
          </a:p>
          <a:p>
            <a:pPr marL="0" marR="0" indent="0" algn="l" defTabSz="914400" rtl="0" eaLnBrk="1" fontAlgn="base" latinLnBrk="0" hangingPunct="1">
              <a:lnSpc>
                <a:spcPct val="100000"/>
              </a:lnSpc>
              <a:spcBef>
                <a:spcPct val="50000"/>
              </a:spcBef>
              <a:spcAft>
                <a:spcPct val="0"/>
              </a:spcAft>
              <a:buClrTx/>
              <a:buSzTx/>
              <a:buFontTx/>
              <a:buNone/>
              <a:tabLst/>
              <a:defRPr/>
            </a:pPr>
            <a:endParaRPr lang="en-GB" sz="800" b="1" dirty="0">
              <a:solidFill>
                <a:srgbClr val="99CC00"/>
              </a:solidFill>
            </a:endParaRPr>
          </a:p>
        </p:txBody>
      </p:sp>
      <p:pic>
        <p:nvPicPr>
          <p:cNvPr id="13" name="Picture 2"/>
          <p:cNvPicPr>
            <a:picLocks noChangeAspect="1" noChangeArrowheads="1"/>
          </p:cNvPicPr>
          <p:nvPr userDrawn="1"/>
        </p:nvPicPr>
        <p:blipFill>
          <a:blip r:embed="rId13" cstate="print"/>
          <a:srcRect/>
          <a:stretch>
            <a:fillRect/>
          </a:stretch>
        </p:blipFill>
        <p:spPr bwMode="auto">
          <a:xfrm>
            <a:off x="335360" y="188641"/>
            <a:ext cx="582112" cy="126927"/>
          </a:xfrm>
          <a:prstGeom prst="rect">
            <a:avLst/>
          </a:prstGeom>
          <a:noFill/>
          <a:ln w="9525">
            <a:noFill/>
            <a:miter lim="800000"/>
            <a:headEnd/>
            <a:tailEnd/>
          </a:ln>
        </p:spPr>
      </p:pic>
      <p:sp>
        <p:nvSpPr>
          <p:cNvPr id="14" name="Footer Placeholder 4"/>
          <p:cNvSpPr txBox="1">
            <a:spLocks/>
          </p:cNvSpPr>
          <p:nvPr userDrawn="1"/>
        </p:nvSpPr>
        <p:spPr>
          <a:xfrm>
            <a:off x="4165600" y="6415089"/>
            <a:ext cx="3860800" cy="365125"/>
          </a:xfrm>
          <a:prstGeom prst="rect">
            <a:avLst/>
          </a:prstGeom>
        </p:spPr>
        <p:txBody>
          <a:bodyPr vert="horz" lIns="91440" tIns="45720" rIns="91440" bIns="45720" rtlCol="0" anchor="ctr"/>
          <a:lstStyle>
            <a:defPPr>
              <a:defRPr lang="en-US"/>
            </a:defPPr>
            <a:lvl1pPr algn="ctr" rtl="0" eaLnBrk="1" fontAlgn="auto" hangingPunct="1">
              <a:spcBef>
                <a:spcPts val="0"/>
              </a:spcBef>
              <a:spcAft>
                <a:spcPts val="0"/>
              </a:spcAft>
              <a:defRPr sz="800" kern="1200">
                <a:solidFill>
                  <a:schemeClr val="tx2"/>
                </a:solidFill>
                <a:latin typeface="+mn-lt"/>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394A58"/>
                </a:solidFill>
                <a:effectLst/>
                <a:uLnTx/>
                <a:uFillTx/>
                <a:latin typeface="Arial"/>
                <a:ea typeface="+mn-ea"/>
                <a:cs typeface="+mn-cs"/>
              </a:rPr>
              <a:t>© AtkinsRéalis 2023</a:t>
            </a:r>
          </a:p>
        </p:txBody>
      </p:sp>
      <p:pic>
        <p:nvPicPr>
          <p:cNvPr id="2" name="Picture 1" descr="Logo with link to atkinsrealis.com">
            <a:hlinkClick r:id="rId14" tgtFrame="_blank"/>
            <a:extLst>
              <a:ext uri="{FF2B5EF4-FFF2-40B4-BE49-F238E27FC236}">
                <a16:creationId xmlns:a16="http://schemas.microsoft.com/office/drawing/2014/main" id="{27E72C78-994C-5EBC-2A4B-55FC37CDDAE6}"/>
              </a:ext>
            </a:extLst>
          </p:cNvPr>
          <p:cNvPicPr>
            <a:picLocks/>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9997611" y="120658"/>
            <a:ext cx="2004060" cy="274320"/>
          </a:xfrm>
          <a:prstGeom prst="rect">
            <a:avLst/>
          </a:prstGeom>
          <a:noFill/>
          <a:ln>
            <a:noFill/>
          </a:ln>
        </p:spPr>
      </p:pic>
    </p:spTree>
    <p:extLst>
      <p:ext uri="{BB962C8B-B14F-4D97-AF65-F5344CB8AC3E}">
        <p14:creationId xmlns:p14="http://schemas.microsoft.com/office/powerpoint/2010/main" val="27544656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fade/>
  </p:transition>
  <p:txStyles>
    <p:titleStyle>
      <a:lvl1pPr algn="l" rtl="0" eaLnBrk="0" fontAlgn="base" hangingPunct="0">
        <a:spcBef>
          <a:spcPct val="0"/>
        </a:spcBef>
        <a:spcAft>
          <a:spcPct val="0"/>
        </a:spcAft>
        <a:defRPr sz="3600">
          <a:solidFill>
            <a:schemeClr val="folHlink"/>
          </a:solidFill>
          <a:latin typeface="+mj-lt"/>
          <a:ea typeface="+mj-ea"/>
          <a:cs typeface="+mj-cs"/>
        </a:defRPr>
      </a:lvl1pPr>
      <a:lvl2pPr algn="l" rtl="0" eaLnBrk="0" fontAlgn="base" hangingPunct="0">
        <a:spcBef>
          <a:spcPct val="0"/>
        </a:spcBef>
        <a:spcAft>
          <a:spcPct val="0"/>
        </a:spcAft>
        <a:defRPr sz="3600">
          <a:solidFill>
            <a:schemeClr val="folHlink"/>
          </a:solidFill>
          <a:latin typeface="Arial" charset="0"/>
          <a:cs typeface="Arial" charset="0"/>
        </a:defRPr>
      </a:lvl2pPr>
      <a:lvl3pPr algn="l" rtl="0" eaLnBrk="0" fontAlgn="base" hangingPunct="0">
        <a:spcBef>
          <a:spcPct val="0"/>
        </a:spcBef>
        <a:spcAft>
          <a:spcPct val="0"/>
        </a:spcAft>
        <a:defRPr sz="3600">
          <a:solidFill>
            <a:schemeClr val="folHlink"/>
          </a:solidFill>
          <a:latin typeface="Arial" charset="0"/>
          <a:cs typeface="Arial" charset="0"/>
        </a:defRPr>
      </a:lvl3pPr>
      <a:lvl4pPr algn="l" rtl="0" eaLnBrk="0" fontAlgn="base" hangingPunct="0">
        <a:spcBef>
          <a:spcPct val="0"/>
        </a:spcBef>
        <a:spcAft>
          <a:spcPct val="0"/>
        </a:spcAft>
        <a:defRPr sz="3600">
          <a:solidFill>
            <a:schemeClr val="folHlink"/>
          </a:solidFill>
          <a:latin typeface="Arial" charset="0"/>
          <a:cs typeface="Arial" charset="0"/>
        </a:defRPr>
      </a:lvl4pPr>
      <a:lvl5pPr algn="l" rtl="0" eaLnBrk="0" fontAlgn="base" hangingPunct="0">
        <a:spcBef>
          <a:spcPct val="0"/>
        </a:spcBef>
        <a:spcAft>
          <a:spcPct val="0"/>
        </a:spcAft>
        <a:defRPr sz="3600">
          <a:solidFill>
            <a:schemeClr val="folHlink"/>
          </a:solidFill>
          <a:latin typeface="Arial" charset="0"/>
          <a:cs typeface="Arial" charset="0"/>
        </a:defRPr>
      </a:lvl5pPr>
      <a:lvl6pPr marL="457200" algn="l" rtl="0" fontAlgn="base">
        <a:spcBef>
          <a:spcPct val="0"/>
        </a:spcBef>
        <a:spcAft>
          <a:spcPct val="0"/>
        </a:spcAft>
        <a:defRPr sz="3600">
          <a:solidFill>
            <a:schemeClr val="folHlink"/>
          </a:solidFill>
          <a:latin typeface="Arial" charset="0"/>
          <a:cs typeface="Arial" charset="0"/>
        </a:defRPr>
      </a:lvl6pPr>
      <a:lvl7pPr marL="914400" algn="l" rtl="0" fontAlgn="base">
        <a:spcBef>
          <a:spcPct val="0"/>
        </a:spcBef>
        <a:spcAft>
          <a:spcPct val="0"/>
        </a:spcAft>
        <a:defRPr sz="3600">
          <a:solidFill>
            <a:schemeClr val="folHlink"/>
          </a:solidFill>
          <a:latin typeface="Arial" charset="0"/>
          <a:cs typeface="Arial" charset="0"/>
        </a:defRPr>
      </a:lvl7pPr>
      <a:lvl8pPr marL="1371600" algn="l" rtl="0" fontAlgn="base">
        <a:spcBef>
          <a:spcPct val="0"/>
        </a:spcBef>
        <a:spcAft>
          <a:spcPct val="0"/>
        </a:spcAft>
        <a:defRPr sz="3600">
          <a:solidFill>
            <a:schemeClr val="folHlink"/>
          </a:solidFill>
          <a:latin typeface="Arial" charset="0"/>
          <a:cs typeface="Arial" charset="0"/>
        </a:defRPr>
      </a:lvl8pPr>
      <a:lvl9pPr marL="1828800" algn="l" rtl="0" fontAlgn="base">
        <a:spcBef>
          <a:spcPct val="0"/>
        </a:spcBef>
        <a:spcAft>
          <a:spcPct val="0"/>
        </a:spcAft>
        <a:defRPr sz="3600">
          <a:solidFill>
            <a:schemeClr val="folHlink"/>
          </a:solidFill>
          <a:latin typeface="Arial" charset="0"/>
          <a:cs typeface="Arial" charset="0"/>
        </a:defRPr>
      </a:lvl9pPr>
    </p:titleStyle>
    <p:bodyStyle>
      <a:lvl1pPr marL="342900" indent="-342900" algn="l" rtl="0" eaLnBrk="0" fontAlgn="base" hangingPunct="0">
        <a:spcBef>
          <a:spcPct val="20000"/>
        </a:spcBef>
        <a:spcAft>
          <a:spcPct val="0"/>
        </a:spcAft>
        <a:buChar char="•"/>
        <a:defRPr sz="2400">
          <a:solidFill>
            <a:srgbClr val="156570"/>
          </a:solidFill>
          <a:latin typeface="+mn-lt"/>
          <a:ea typeface="+mn-ea"/>
          <a:cs typeface="+mn-cs"/>
        </a:defRPr>
      </a:lvl1pPr>
      <a:lvl2pPr marL="742950" indent="-285750" algn="l" rtl="0" eaLnBrk="0" fontAlgn="base" hangingPunct="0">
        <a:spcBef>
          <a:spcPct val="20000"/>
        </a:spcBef>
        <a:spcAft>
          <a:spcPct val="0"/>
        </a:spcAft>
        <a:buChar char="•"/>
        <a:defRPr sz="2000">
          <a:solidFill>
            <a:srgbClr val="156570"/>
          </a:solidFill>
          <a:latin typeface="+mn-lt"/>
          <a:cs typeface="+mn-cs"/>
        </a:defRPr>
      </a:lvl2pPr>
      <a:lvl3pPr marL="1143000" indent="-228600" algn="l" rtl="0" eaLnBrk="0" fontAlgn="base" hangingPunct="0">
        <a:spcBef>
          <a:spcPct val="20000"/>
        </a:spcBef>
        <a:spcAft>
          <a:spcPct val="0"/>
        </a:spcAft>
        <a:buChar char="•"/>
        <a:defRPr>
          <a:solidFill>
            <a:srgbClr val="156570"/>
          </a:solidFill>
          <a:latin typeface="+mn-lt"/>
          <a:cs typeface="+mn-cs"/>
        </a:defRPr>
      </a:lvl3pPr>
      <a:lvl4pPr marL="1600200" indent="-228600" algn="l" rtl="0" eaLnBrk="0" fontAlgn="base" hangingPunct="0">
        <a:spcBef>
          <a:spcPct val="20000"/>
        </a:spcBef>
        <a:spcAft>
          <a:spcPct val="0"/>
        </a:spcAft>
        <a:buChar char="•"/>
        <a:defRPr sz="1600">
          <a:solidFill>
            <a:srgbClr val="156570"/>
          </a:solidFill>
          <a:latin typeface="+mn-lt"/>
          <a:cs typeface="+mn-cs"/>
        </a:defRPr>
      </a:lvl4pPr>
      <a:lvl5pPr marL="2057400" indent="-228600" algn="l" rtl="0" eaLnBrk="0" fontAlgn="base" hangingPunct="0">
        <a:spcBef>
          <a:spcPct val="20000"/>
        </a:spcBef>
        <a:spcAft>
          <a:spcPct val="0"/>
        </a:spcAft>
        <a:buChar char="•"/>
        <a:defRPr sz="1600">
          <a:solidFill>
            <a:srgbClr val="156570"/>
          </a:solidFill>
          <a:latin typeface="+mn-lt"/>
          <a:cs typeface="+mn-cs"/>
        </a:defRPr>
      </a:lvl5pPr>
      <a:lvl6pPr marL="2514600" indent="-228600" algn="l" rtl="0" fontAlgn="base">
        <a:spcBef>
          <a:spcPct val="20000"/>
        </a:spcBef>
        <a:spcAft>
          <a:spcPct val="0"/>
        </a:spcAft>
        <a:buChar char="•"/>
        <a:defRPr sz="1600">
          <a:solidFill>
            <a:srgbClr val="156570"/>
          </a:solidFill>
          <a:latin typeface="+mn-lt"/>
          <a:cs typeface="+mn-cs"/>
        </a:defRPr>
      </a:lvl6pPr>
      <a:lvl7pPr marL="2971800" indent="-228600" algn="l" rtl="0" fontAlgn="base">
        <a:spcBef>
          <a:spcPct val="20000"/>
        </a:spcBef>
        <a:spcAft>
          <a:spcPct val="0"/>
        </a:spcAft>
        <a:buChar char="•"/>
        <a:defRPr sz="1600">
          <a:solidFill>
            <a:srgbClr val="156570"/>
          </a:solidFill>
          <a:latin typeface="+mn-lt"/>
          <a:cs typeface="+mn-cs"/>
        </a:defRPr>
      </a:lvl7pPr>
      <a:lvl8pPr marL="3429000" indent="-228600" algn="l" rtl="0" fontAlgn="base">
        <a:spcBef>
          <a:spcPct val="20000"/>
        </a:spcBef>
        <a:spcAft>
          <a:spcPct val="0"/>
        </a:spcAft>
        <a:buChar char="•"/>
        <a:defRPr sz="1600">
          <a:solidFill>
            <a:srgbClr val="156570"/>
          </a:solidFill>
          <a:latin typeface="+mn-lt"/>
          <a:cs typeface="+mn-cs"/>
        </a:defRPr>
      </a:lvl8pPr>
      <a:lvl9pPr marL="3886200" indent="-228600" algn="l" rtl="0" fontAlgn="base">
        <a:spcBef>
          <a:spcPct val="20000"/>
        </a:spcBef>
        <a:spcAft>
          <a:spcPct val="0"/>
        </a:spcAft>
        <a:buChar char="•"/>
        <a:defRPr sz="1600">
          <a:solidFill>
            <a:srgbClr val="15657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GB" sz="3600" dirty="0"/>
              <a:t>Equipment Contribution to Risk to Life (</a:t>
            </a:r>
            <a:r>
              <a:rPr lang="en-GB" sz="3600" dirty="0" err="1"/>
              <a:t>ECtRtL</a:t>
            </a:r>
            <a:r>
              <a:rPr lang="en-GB" sz="3600" dirty="0"/>
              <a:t>) Workshop</a:t>
            </a:r>
          </a:p>
        </p:txBody>
      </p:sp>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body" idx="1"/>
          </p:nvPr>
        </p:nvSpPr>
        <p:spPr>
          <a:xfrm>
            <a:off x="371364" y="1204463"/>
            <a:ext cx="11449272" cy="4854221"/>
          </a:xfrm>
        </p:spPr>
        <p:txBody>
          <a:bodyPr/>
          <a:lstStyle/>
          <a:p>
            <a:pPr marL="0" indent="0" eaLnBrk="1" hangingPunct="1">
              <a:buNone/>
            </a:pPr>
            <a:endParaRPr lang="en-US" sz="1400" dirty="0"/>
          </a:p>
          <a:p>
            <a:pPr marL="0" indent="0" eaLnBrk="1" hangingPunct="1">
              <a:buNone/>
            </a:pPr>
            <a:r>
              <a:rPr lang="en-US" sz="1800" dirty="0"/>
              <a:t>You are required to determine and communicate the Equipment Contribution to Risk to Life (</a:t>
            </a:r>
            <a:r>
              <a:rPr lang="en-US" sz="1800" dirty="0" err="1"/>
              <a:t>ECtRtL</a:t>
            </a:r>
            <a:r>
              <a:rPr lang="en-US" sz="1800" dirty="0"/>
              <a:t>) by applying ASPIRE Process 17 to the AAR Wing Pod. To help you achieve this:</a:t>
            </a:r>
          </a:p>
          <a:p>
            <a:pPr marL="0" indent="0" eaLnBrk="1" hangingPunct="1">
              <a:buNone/>
            </a:pPr>
            <a:endParaRPr lang="en-US" sz="1800" dirty="0"/>
          </a:p>
          <a:p>
            <a:pPr eaLnBrk="1" hangingPunct="1">
              <a:buFont typeface="+mj-lt"/>
              <a:buAutoNum type="arabicPeriod"/>
            </a:pPr>
            <a:r>
              <a:rPr lang="en-US" sz="1800" dirty="0"/>
              <a:t>Determine which EFTs apply to the AAR Wing Pod by considering the EFT taxonomy (see slide 3)</a:t>
            </a:r>
          </a:p>
          <a:p>
            <a:pPr lvl="1" eaLnBrk="1" hangingPunct="1">
              <a:buFont typeface="+mj-lt"/>
              <a:buAutoNum type="arabicPeriod"/>
            </a:pPr>
            <a:r>
              <a:rPr lang="en-US" sz="1400" dirty="0"/>
              <a:t>To help you determine applicability, consider the outputs of the other workshop sessions – identified hazards, including design shortcomings, can be considered Equipment Threats</a:t>
            </a:r>
          </a:p>
          <a:p>
            <a:pPr eaLnBrk="1" hangingPunct="1">
              <a:buFont typeface="+mj-lt"/>
              <a:buAutoNum type="arabicPeriod"/>
            </a:pPr>
            <a:endParaRPr lang="en-US" sz="1800" dirty="0"/>
          </a:p>
          <a:p>
            <a:pPr eaLnBrk="1" hangingPunct="1">
              <a:buFont typeface="+mj-lt"/>
              <a:buAutoNum type="arabicPeriod"/>
            </a:pPr>
            <a:r>
              <a:rPr lang="en-US" sz="1800" dirty="0"/>
              <a:t>For each EFT, develop an EFT </a:t>
            </a:r>
            <a:r>
              <a:rPr lang="en-US" sz="1800" dirty="0" err="1"/>
              <a:t>BowTie</a:t>
            </a:r>
            <a:r>
              <a:rPr lang="en-US" sz="1800" dirty="0"/>
              <a:t> using the prepared template on Slide 4</a:t>
            </a:r>
          </a:p>
          <a:p>
            <a:pPr lvl="1" eaLnBrk="1" hangingPunct="1">
              <a:buFont typeface="+mj-lt"/>
              <a:buAutoNum type="arabicPeriod"/>
            </a:pPr>
            <a:r>
              <a:rPr lang="en-US" sz="1400" dirty="0"/>
              <a:t>Identify the Equipment Threats</a:t>
            </a:r>
          </a:p>
          <a:p>
            <a:pPr lvl="1" eaLnBrk="1" hangingPunct="1">
              <a:buFont typeface="+mj-lt"/>
              <a:buAutoNum type="arabicPeriod"/>
            </a:pPr>
            <a:r>
              <a:rPr lang="en-US" sz="1400" dirty="0"/>
              <a:t>Consider what measures are in place supporting each Barrier and stack them under the Barrier (Slide 5 provides examples from the Process 17 Barrier Taxonomy)</a:t>
            </a:r>
          </a:p>
          <a:p>
            <a:pPr lvl="1" eaLnBrk="1" hangingPunct="1">
              <a:buFont typeface="+mj-lt"/>
              <a:buAutoNum type="arabicPeriod"/>
            </a:pPr>
            <a:r>
              <a:rPr lang="en-US" sz="1400" dirty="0"/>
              <a:t>Assign an effectiveness value to each Barrier (apply </a:t>
            </a:r>
            <a:r>
              <a:rPr lang="en-US" sz="1400" dirty="0" err="1"/>
              <a:t>colour</a:t>
            </a:r>
            <a:r>
              <a:rPr lang="en-US" sz="1400" dirty="0"/>
              <a:t> shading to the Barrier) based on your overall assessment of the Barrier in relation to the EFT (Slide 6 provides the Process 17 Barrier Effectiveness Criteria)</a:t>
            </a:r>
          </a:p>
          <a:p>
            <a:pPr lvl="1" eaLnBrk="1" hangingPunct="1">
              <a:buFont typeface="+mj-lt"/>
              <a:buAutoNum type="arabicPeriod"/>
            </a:pPr>
            <a:r>
              <a:rPr lang="en-US" sz="1400" dirty="0"/>
              <a:t>Identify any Escalation Factors (e.g. design shortcomings), tag them to the relevant barrier and include any further barriers to the Escalation Factor (i.e. what is being done about the concern). Remember to assign Barrier effectiveness to these Barriers too.</a:t>
            </a:r>
          </a:p>
          <a:p>
            <a:pPr lvl="1" eaLnBrk="1" hangingPunct="1">
              <a:buFont typeface="+mj-lt"/>
              <a:buAutoNum type="arabicPeriod"/>
            </a:pPr>
            <a:r>
              <a:rPr lang="en-US" sz="1400" dirty="0"/>
              <a:t>Determine the likelihood of each Equipment Threat based on the Barrier picture presented and using the RA120 Likelihood categories provided in Slide 7</a:t>
            </a:r>
          </a:p>
          <a:p>
            <a:pPr lvl="1" eaLnBrk="1" hangingPunct="1">
              <a:buFont typeface="+mj-lt"/>
              <a:buAutoNum type="arabicPeriod"/>
            </a:pPr>
            <a:r>
              <a:rPr lang="en-US" sz="1400" dirty="0"/>
              <a:t>Similarly, assign the likelihood of the EFT based on the </a:t>
            </a:r>
            <a:r>
              <a:rPr lang="en-US" sz="1400" dirty="0" err="1"/>
              <a:t>BowTie</a:t>
            </a:r>
            <a:r>
              <a:rPr lang="en-US" sz="1400" dirty="0"/>
              <a:t> picture presented and using the RA120 Likelihood categories provided in Slide 7</a:t>
            </a:r>
          </a:p>
          <a:p>
            <a:pPr marL="0" indent="0" eaLnBrk="1" hangingPunct="1">
              <a:buNone/>
            </a:pPr>
            <a:endParaRPr lang="en-US" sz="1400" dirty="0"/>
          </a:p>
        </p:txBody>
      </p:sp>
      <p:sp>
        <p:nvSpPr>
          <p:cNvPr id="4099" name="Rectangle 7"/>
          <p:cNvSpPr>
            <a:spLocks noGrp="1" noChangeArrowheads="1"/>
          </p:cNvSpPr>
          <p:nvPr>
            <p:ph type="title"/>
          </p:nvPr>
        </p:nvSpPr>
        <p:spPr>
          <a:noFill/>
        </p:spPr>
        <p:txBody>
          <a:bodyPr/>
          <a:lstStyle/>
          <a:p>
            <a:pPr eaLnBrk="1" hangingPunct="1"/>
            <a:r>
              <a:rPr lang="en-GB" dirty="0"/>
              <a:t>Workshop Objective</a:t>
            </a:r>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535B58-862E-4B51-8901-30ED8DAF7C12}"/>
              </a:ext>
            </a:extLst>
          </p:cNvPr>
          <p:cNvSpPr>
            <a:spLocks noGrp="1"/>
          </p:cNvSpPr>
          <p:nvPr>
            <p:ph type="title"/>
          </p:nvPr>
        </p:nvSpPr>
        <p:spPr/>
        <p:txBody>
          <a:bodyPr/>
          <a:lstStyle/>
          <a:p>
            <a:r>
              <a:rPr lang="en-GB" dirty="0"/>
              <a:t>ASPIRE - Equipment Functional Threat (EFT) Taxonomy</a:t>
            </a:r>
          </a:p>
        </p:txBody>
      </p:sp>
      <p:sp>
        <p:nvSpPr>
          <p:cNvPr id="3" name="Content Placeholder 1">
            <a:extLst>
              <a:ext uri="{FF2B5EF4-FFF2-40B4-BE49-F238E27FC236}">
                <a16:creationId xmlns:a16="http://schemas.microsoft.com/office/drawing/2014/main" id="{D5EC3036-746A-4349-B90E-E6D26C870374}"/>
              </a:ext>
            </a:extLst>
          </p:cNvPr>
          <p:cNvSpPr txBox="1">
            <a:spLocks/>
          </p:cNvSpPr>
          <p:nvPr/>
        </p:nvSpPr>
        <p:spPr>
          <a:xfrm>
            <a:off x="3442852" y="1775983"/>
            <a:ext cx="3241055" cy="4681115"/>
          </a:xfrm>
          <a:prstGeom prst="rect">
            <a:avLst/>
          </a:prstGeom>
        </p:spPr>
        <p:txBody>
          <a:bodyPr/>
          <a:lstStyle>
            <a:lvl1pPr marL="342900" indent="-342900" algn="l" rtl="0" eaLnBrk="0" fontAlgn="base" hangingPunct="0">
              <a:spcBef>
                <a:spcPct val="20000"/>
              </a:spcBef>
              <a:spcAft>
                <a:spcPct val="0"/>
              </a:spcAft>
              <a:buChar char="•"/>
              <a:defRPr sz="2400">
                <a:solidFill>
                  <a:srgbClr val="156570"/>
                </a:solidFill>
                <a:latin typeface="+mn-lt"/>
                <a:ea typeface="+mn-ea"/>
                <a:cs typeface="+mn-cs"/>
              </a:defRPr>
            </a:lvl1pPr>
            <a:lvl2pPr marL="742950" indent="-285750" algn="l" rtl="0" eaLnBrk="0" fontAlgn="base" hangingPunct="0">
              <a:spcBef>
                <a:spcPct val="20000"/>
              </a:spcBef>
              <a:spcAft>
                <a:spcPct val="0"/>
              </a:spcAft>
              <a:buChar char="•"/>
              <a:defRPr sz="2000">
                <a:solidFill>
                  <a:srgbClr val="156570"/>
                </a:solidFill>
                <a:latin typeface="+mn-lt"/>
                <a:cs typeface="+mn-cs"/>
              </a:defRPr>
            </a:lvl2pPr>
            <a:lvl3pPr marL="1143000" indent="-228600" algn="l" rtl="0" eaLnBrk="0" fontAlgn="base" hangingPunct="0">
              <a:spcBef>
                <a:spcPct val="20000"/>
              </a:spcBef>
              <a:spcAft>
                <a:spcPct val="0"/>
              </a:spcAft>
              <a:buChar char="•"/>
              <a:defRPr>
                <a:solidFill>
                  <a:srgbClr val="156570"/>
                </a:solidFill>
                <a:latin typeface="+mn-lt"/>
                <a:cs typeface="+mn-cs"/>
              </a:defRPr>
            </a:lvl3pPr>
            <a:lvl4pPr marL="1600200" indent="-228600" algn="l" rtl="0" eaLnBrk="0" fontAlgn="base" hangingPunct="0">
              <a:spcBef>
                <a:spcPct val="20000"/>
              </a:spcBef>
              <a:spcAft>
                <a:spcPct val="0"/>
              </a:spcAft>
              <a:buChar char="•"/>
              <a:defRPr sz="1600">
                <a:solidFill>
                  <a:srgbClr val="156570"/>
                </a:solidFill>
                <a:latin typeface="+mn-lt"/>
                <a:cs typeface="+mn-cs"/>
              </a:defRPr>
            </a:lvl4pPr>
            <a:lvl5pPr marL="2057400" indent="-228600" algn="l" rtl="0" eaLnBrk="0" fontAlgn="base" hangingPunct="0">
              <a:spcBef>
                <a:spcPct val="20000"/>
              </a:spcBef>
              <a:spcAft>
                <a:spcPct val="0"/>
              </a:spcAft>
              <a:buChar char="•"/>
              <a:defRPr sz="1600">
                <a:solidFill>
                  <a:srgbClr val="156570"/>
                </a:solidFill>
                <a:latin typeface="+mn-lt"/>
                <a:cs typeface="+mn-cs"/>
              </a:defRPr>
            </a:lvl5pPr>
            <a:lvl6pPr marL="2514600" indent="-228600" algn="l" rtl="0" fontAlgn="base">
              <a:spcBef>
                <a:spcPct val="20000"/>
              </a:spcBef>
              <a:spcAft>
                <a:spcPct val="0"/>
              </a:spcAft>
              <a:buChar char="•"/>
              <a:defRPr sz="1600">
                <a:solidFill>
                  <a:srgbClr val="156570"/>
                </a:solidFill>
                <a:latin typeface="+mn-lt"/>
                <a:cs typeface="+mn-cs"/>
              </a:defRPr>
            </a:lvl6pPr>
            <a:lvl7pPr marL="2971800" indent="-228600" algn="l" rtl="0" fontAlgn="base">
              <a:spcBef>
                <a:spcPct val="20000"/>
              </a:spcBef>
              <a:spcAft>
                <a:spcPct val="0"/>
              </a:spcAft>
              <a:buChar char="•"/>
              <a:defRPr sz="1600">
                <a:solidFill>
                  <a:srgbClr val="156570"/>
                </a:solidFill>
                <a:latin typeface="+mn-lt"/>
                <a:cs typeface="+mn-cs"/>
              </a:defRPr>
            </a:lvl7pPr>
            <a:lvl8pPr marL="3429000" indent="-228600" algn="l" rtl="0" fontAlgn="base">
              <a:spcBef>
                <a:spcPct val="20000"/>
              </a:spcBef>
              <a:spcAft>
                <a:spcPct val="0"/>
              </a:spcAft>
              <a:buChar char="•"/>
              <a:defRPr sz="1600">
                <a:solidFill>
                  <a:srgbClr val="156570"/>
                </a:solidFill>
                <a:latin typeface="+mn-lt"/>
                <a:cs typeface="+mn-cs"/>
              </a:defRPr>
            </a:lvl8pPr>
            <a:lvl9pPr marL="3886200" indent="-228600" algn="l" rtl="0" fontAlgn="base">
              <a:spcBef>
                <a:spcPct val="20000"/>
              </a:spcBef>
              <a:spcAft>
                <a:spcPct val="0"/>
              </a:spcAft>
              <a:buChar char="•"/>
              <a:defRPr sz="1600">
                <a:solidFill>
                  <a:srgbClr val="156570"/>
                </a:solidFill>
                <a:latin typeface="+mn-lt"/>
                <a:cs typeface="+mn-cs"/>
              </a:defRPr>
            </a:lvl9pPr>
          </a:lstStyle>
          <a:p>
            <a:pPr marL="0" indent="0">
              <a:buNone/>
            </a:pPr>
            <a:r>
              <a:rPr lang="en-GB" sz="1200" b="1" kern="0" dirty="0"/>
              <a:t>1. Flight Control</a:t>
            </a:r>
          </a:p>
          <a:p>
            <a:pPr marL="457200" lvl="1" indent="0">
              <a:buNone/>
            </a:pPr>
            <a:r>
              <a:rPr lang="en-GB" sz="1200" kern="0" dirty="0"/>
              <a:t>1.1. Flying Control</a:t>
            </a:r>
          </a:p>
          <a:p>
            <a:pPr marL="457200" lvl="1" indent="0">
              <a:buNone/>
            </a:pPr>
            <a:r>
              <a:rPr lang="en-GB" sz="1200" kern="0" dirty="0"/>
              <a:t>1.2. Flight indications</a:t>
            </a:r>
          </a:p>
          <a:p>
            <a:pPr marL="457200" lvl="1" indent="0">
              <a:buNone/>
            </a:pPr>
            <a:r>
              <a:rPr lang="en-GB" sz="1200" kern="0" dirty="0"/>
              <a:t>1.3. </a:t>
            </a:r>
            <a:r>
              <a:rPr lang="en-GB" sz="1200" kern="0" dirty="0" err="1"/>
              <a:t>CofG</a:t>
            </a:r>
            <a:r>
              <a:rPr lang="en-GB" sz="1200" kern="0" dirty="0"/>
              <a:t> Control</a:t>
            </a:r>
          </a:p>
          <a:p>
            <a:pPr marL="0" indent="0">
              <a:buNone/>
            </a:pPr>
            <a:r>
              <a:rPr lang="en-GB" sz="1200" b="1" kern="0" dirty="0"/>
              <a:t>2. Ground Steering</a:t>
            </a:r>
          </a:p>
          <a:p>
            <a:pPr marL="457200" lvl="1" indent="0">
              <a:buNone/>
            </a:pPr>
            <a:r>
              <a:rPr lang="en-GB" sz="1200" kern="0" dirty="0"/>
              <a:t>2.1. Landing Gear Extension</a:t>
            </a:r>
          </a:p>
          <a:p>
            <a:pPr marL="457200" lvl="1" indent="0">
              <a:buNone/>
            </a:pPr>
            <a:r>
              <a:rPr lang="en-GB" sz="1200" kern="0" dirty="0"/>
              <a:t>2.2. Ground Steering</a:t>
            </a:r>
          </a:p>
          <a:p>
            <a:pPr marL="0" indent="0">
              <a:buNone/>
            </a:pPr>
            <a:r>
              <a:rPr lang="en-GB" sz="1200" b="1" kern="0" dirty="0"/>
              <a:t>3. Engine Control</a:t>
            </a:r>
          </a:p>
          <a:p>
            <a:pPr marL="457200" lvl="1" indent="0">
              <a:buNone/>
            </a:pPr>
            <a:r>
              <a:rPr lang="en-GB" sz="1200" kern="0" dirty="0"/>
              <a:t>3.1. Engine Thrust/Power Control</a:t>
            </a:r>
          </a:p>
          <a:p>
            <a:pPr marL="457200" lvl="1" indent="0">
              <a:buNone/>
            </a:pPr>
            <a:r>
              <a:rPr lang="en-GB" sz="1200" kern="0" dirty="0"/>
              <a:t>3.2. Sustained Engine Operation</a:t>
            </a:r>
          </a:p>
          <a:p>
            <a:pPr marL="0" indent="0">
              <a:buNone/>
            </a:pPr>
            <a:r>
              <a:rPr lang="en-GB" sz="1200" b="1" kern="0" dirty="0"/>
              <a:t>4. Power (Torque) Distribution</a:t>
            </a:r>
          </a:p>
          <a:p>
            <a:pPr marL="457200" lvl="1" indent="0">
              <a:buNone/>
            </a:pPr>
            <a:r>
              <a:rPr lang="en-GB" sz="1200" kern="0" dirty="0"/>
              <a:t>4.1. Power (Torque) Distribution</a:t>
            </a:r>
          </a:p>
          <a:p>
            <a:pPr marL="0" indent="0">
              <a:buNone/>
            </a:pPr>
            <a:r>
              <a:rPr lang="en-GB" sz="1200" b="1" kern="0" dirty="0"/>
              <a:t>5. Ground Deceleration</a:t>
            </a:r>
          </a:p>
          <a:p>
            <a:pPr marL="457200" lvl="1" indent="0">
              <a:buNone/>
            </a:pPr>
            <a:r>
              <a:rPr lang="en-GB" sz="1200" kern="0" dirty="0"/>
              <a:t>5.1. Ground Deceleration</a:t>
            </a:r>
          </a:p>
          <a:p>
            <a:pPr marL="0" indent="0">
              <a:buNone/>
            </a:pPr>
            <a:r>
              <a:rPr lang="en-GB" sz="1200" b="1" kern="0" dirty="0"/>
              <a:t>6. Situational Awareness</a:t>
            </a:r>
          </a:p>
          <a:p>
            <a:pPr marL="457200" lvl="1" indent="0">
              <a:buNone/>
            </a:pPr>
            <a:r>
              <a:rPr lang="en-GB" sz="1200" kern="0" dirty="0"/>
              <a:t>6.1. Altitude Indication</a:t>
            </a:r>
          </a:p>
          <a:p>
            <a:pPr marL="457200" lvl="1" indent="0">
              <a:buNone/>
            </a:pPr>
            <a:r>
              <a:rPr lang="en-GB" sz="1200" kern="0" dirty="0"/>
              <a:t>6.2. Heading Indication</a:t>
            </a:r>
          </a:p>
          <a:p>
            <a:pPr marL="457200" lvl="1" indent="0">
              <a:buNone/>
            </a:pPr>
            <a:r>
              <a:rPr lang="en-GB" sz="1200" kern="0" dirty="0"/>
              <a:t>6.3. Aircrew Visibility</a:t>
            </a:r>
          </a:p>
          <a:p>
            <a:pPr marL="457200" lvl="1" indent="0">
              <a:buNone/>
            </a:pPr>
            <a:r>
              <a:rPr lang="en-GB" sz="1200" kern="0" dirty="0"/>
              <a:t>6.4. Location Information</a:t>
            </a:r>
          </a:p>
          <a:p>
            <a:endParaRPr lang="en-GB" kern="0" dirty="0"/>
          </a:p>
        </p:txBody>
      </p:sp>
      <p:sp>
        <p:nvSpPr>
          <p:cNvPr id="4" name="Content Placeholder 1">
            <a:extLst>
              <a:ext uri="{FF2B5EF4-FFF2-40B4-BE49-F238E27FC236}">
                <a16:creationId xmlns:a16="http://schemas.microsoft.com/office/drawing/2014/main" id="{45DD6F47-D86A-4E8C-B7CC-E6CACA7592A2}"/>
              </a:ext>
            </a:extLst>
          </p:cNvPr>
          <p:cNvSpPr txBox="1">
            <a:spLocks/>
          </p:cNvSpPr>
          <p:nvPr/>
        </p:nvSpPr>
        <p:spPr>
          <a:xfrm>
            <a:off x="6811166" y="1775984"/>
            <a:ext cx="4752901" cy="4681115"/>
          </a:xfrm>
          <a:prstGeom prst="rect">
            <a:avLst/>
          </a:prstGeom>
        </p:spPr>
        <p:txBody>
          <a:bodyPr/>
          <a:lstStyle>
            <a:lvl1pPr marL="342900" indent="-342900" algn="l" rtl="0" eaLnBrk="0" fontAlgn="base" hangingPunct="0">
              <a:spcBef>
                <a:spcPct val="20000"/>
              </a:spcBef>
              <a:spcAft>
                <a:spcPct val="0"/>
              </a:spcAft>
              <a:buChar char="•"/>
              <a:defRPr sz="2400">
                <a:solidFill>
                  <a:srgbClr val="156570"/>
                </a:solidFill>
                <a:latin typeface="+mn-lt"/>
                <a:ea typeface="+mn-ea"/>
                <a:cs typeface="+mn-cs"/>
              </a:defRPr>
            </a:lvl1pPr>
            <a:lvl2pPr marL="742950" indent="-285750" algn="l" rtl="0" eaLnBrk="0" fontAlgn="base" hangingPunct="0">
              <a:spcBef>
                <a:spcPct val="20000"/>
              </a:spcBef>
              <a:spcAft>
                <a:spcPct val="0"/>
              </a:spcAft>
              <a:buChar char="•"/>
              <a:defRPr sz="2000">
                <a:solidFill>
                  <a:srgbClr val="156570"/>
                </a:solidFill>
                <a:latin typeface="+mn-lt"/>
                <a:cs typeface="+mn-cs"/>
              </a:defRPr>
            </a:lvl2pPr>
            <a:lvl3pPr marL="1143000" indent="-228600" algn="l" rtl="0" eaLnBrk="0" fontAlgn="base" hangingPunct="0">
              <a:spcBef>
                <a:spcPct val="20000"/>
              </a:spcBef>
              <a:spcAft>
                <a:spcPct val="0"/>
              </a:spcAft>
              <a:buChar char="•"/>
              <a:defRPr>
                <a:solidFill>
                  <a:srgbClr val="156570"/>
                </a:solidFill>
                <a:latin typeface="+mn-lt"/>
                <a:cs typeface="+mn-cs"/>
              </a:defRPr>
            </a:lvl3pPr>
            <a:lvl4pPr marL="1600200" indent="-228600" algn="l" rtl="0" eaLnBrk="0" fontAlgn="base" hangingPunct="0">
              <a:spcBef>
                <a:spcPct val="20000"/>
              </a:spcBef>
              <a:spcAft>
                <a:spcPct val="0"/>
              </a:spcAft>
              <a:buChar char="•"/>
              <a:defRPr sz="1600">
                <a:solidFill>
                  <a:srgbClr val="156570"/>
                </a:solidFill>
                <a:latin typeface="+mn-lt"/>
                <a:cs typeface="+mn-cs"/>
              </a:defRPr>
            </a:lvl4pPr>
            <a:lvl5pPr marL="2057400" indent="-228600" algn="l" rtl="0" eaLnBrk="0" fontAlgn="base" hangingPunct="0">
              <a:spcBef>
                <a:spcPct val="20000"/>
              </a:spcBef>
              <a:spcAft>
                <a:spcPct val="0"/>
              </a:spcAft>
              <a:buChar char="•"/>
              <a:defRPr sz="1600">
                <a:solidFill>
                  <a:srgbClr val="156570"/>
                </a:solidFill>
                <a:latin typeface="+mn-lt"/>
                <a:cs typeface="+mn-cs"/>
              </a:defRPr>
            </a:lvl5pPr>
            <a:lvl6pPr marL="2514600" indent="-228600" algn="l" rtl="0" fontAlgn="base">
              <a:spcBef>
                <a:spcPct val="20000"/>
              </a:spcBef>
              <a:spcAft>
                <a:spcPct val="0"/>
              </a:spcAft>
              <a:buChar char="•"/>
              <a:defRPr sz="1600">
                <a:solidFill>
                  <a:srgbClr val="156570"/>
                </a:solidFill>
                <a:latin typeface="+mn-lt"/>
                <a:cs typeface="+mn-cs"/>
              </a:defRPr>
            </a:lvl6pPr>
            <a:lvl7pPr marL="2971800" indent="-228600" algn="l" rtl="0" fontAlgn="base">
              <a:spcBef>
                <a:spcPct val="20000"/>
              </a:spcBef>
              <a:spcAft>
                <a:spcPct val="0"/>
              </a:spcAft>
              <a:buChar char="•"/>
              <a:defRPr sz="1600">
                <a:solidFill>
                  <a:srgbClr val="156570"/>
                </a:solidFill>
                <a:latin typeface="+mn-lt"/>
                <a:cs typeface="+mn-cs"/>
              </a:defRPr>
            </a:lvl7pPr>
            <a:lvl8pPr marL="3429000" indent="-228600" algn="l" rtl="0" fontAlgn="base">
              <a:spcBef>
                <a:spcPct val="20000"/>
              </a:spcBef>
              <a:spcAft>
                <a:spcPct val="0"/>
              </a:spcAft>
              <a:buChar char="•"/>
              <a:defRPr sz="1600">
                <a:solidFill>
                  <a:srgbClr val="156570"/>
                </a:solidFill>
                <a:latin typeface="+mn-lt"/>
                <a:cs typeface="+mn-cs"/>
              </a:defRPr>
            </a:lvl8pPr>
            <a:lvl9pPr marL="3886200" indent="-228600" algn="l" rtl="0" fontAlgn="base">
              <a:spcBef>
                <a:spcPct val="20000"/>
              </a:spcBef>
              <a:spcAft>
                <a:spcPct val="0"/>
              </a:spcAft>
              <a:buChar char="•"/>
              <a:defRPr sz="1600">
                <a:solidFill>
                  <a:srgbClr val="156570"/>
                </a:solidFill>
                <a:latin typeface="+mn-lt"/>
                <a:cs typeface="+mn-cs"/>
              </a:defRPr>
            </a:lvl9pPr>
          </a:lstStyle>
          <a:p>
            <a:pPr marL="0" indent="0">
              <a:buNone/>
            </a:pPr>
            <a:r>
              <a:rPr lang="en-GB" sz="1200" b="1" kern="0" dirty="0"/>
              <a:t>7. Life Support</a:t>
            </a:r>
          </a:p>
          <a:p>
            <a:pPr marL="457200" lvl="1" indent="0">
              <a:buNone/>
            </a:pPr>
            <a:r>
              <a:rPr lang="en-GB" sz="1200" kern="0" dirty="0"/>
              <a:t>7.1. Protection from High G Acceleration</a:t>
            </a:r>
          </a:p>
          <a:p>
            <a:pPr marL="457200" lvl="1" indent="0">
              <a:buNone/>
            </a:pPr>
            <a:r>
              <a:rPr lang="en-GB" sz="1200" kern="0" dirty="0"/>
              <a:t>7.2. Cabin Conditioning</a:t>
            </a:r>
          </a:p>
          <a:p>
            <a:pPr marL="457200" lvl="1" indent="0">
              <a:buNone/>
            </a:pPr>
            <a:r>
              <a:rPr lang="en-GB" sz="1200" kern="0" dirty="0"/>
              <a:t>7.3. Cockpit Environment free from Health &amp; Safety Risks</a:t>
            </a:r>
          </a:p>
          <a:p>
            <a:pPr marL="457200" lvl="1" indent="0">
              <a:buNone/>
            </a:pPr>
            <a:r>
              <a:rPr lang="en-GB" sz="1200" kern="0" dirty="0"/>
              <a:t>7.3. Cockpit Environment free from Substances Hazardous to Health</a:t>
            </a:r>
          </a:p>
          <a:p>
            <a:pPr marL="0" indent="0">
              <a:buNone/>
            </a:pPr>
            <a:r>
              <a:rPr lang="en-GB" sz="1200" b="1" kern="0" dirty="0"/>
              <a:t>8. Retention and Release of Stores</a:t>
            </a:r>
          </a:p>
          <a:p>
            <a:pPr marL="457200" lvl="1" indent="0">
              <a:buNone/>
            </a:pPr>
            <a:r>
              <a:rPr lang="en-GB" sz="1200" kern="0" dirty="0"/>
              <a:t>8.1. Safe Loading of Stores</a:t>
            </a:r>
          </a:p>
          <a:p>
            <a:pPr marL="457200" lvl="1" indent="0">
              <a:buNone/>
            </a:pPr>
            <a:r>
              <a:rPr lang="en-GB" sz="1200" kern="0" dirty="0"/>
              <a:t>8.2. Safe Retention of Stores</a:t>
            </a:r>
          </a:p>
          <a:p>
            <a:pPr marL="457200" lvl="1" indent="0">
              <a:buNone/>
            </a:pPr>
            <a:r>
              <a:rPr lang="en-GB" sz="1200" kern="0" dirty="0"/>
              <a:t>8.3. Safe Release of Stores</a:t>
            </a:r>
          </a:p>
          <a:p>
            <a:pPr marL="0" indent="0">
              <a:buNone/>
            </a:pPr>
            <a:r>
              <a:rPr lang="en-GB" sz="1200" b="1" kern="0" dirty="0"/>
              <a:t>9. Damage Tolerance</a:t>
            </a:r>
          </a:p>
          <a:p>
            <a:pPr marL="457200" lvl="1" indent="0">
              <a:buNone/>
            </a:pPr>
            <a:r>
              <a:rPr lang="en-GB" sz="1200" kern="0" dirty="0"/>
              <a:t>9.1. Withstand Flight and Ground Loads</a:t>
            </a:r>
          </a:p>
          <a:p>
            <a:pPr marL="457200" lvl="1" indent="0">
              <a:buNone/>
            </a:pPr>
            <a:r>
              <a:rPr lang="en-GB" sz="1200" kern="0" dirty="0"/>
              <a:t>9.2. Retain Rotating Parts</a:t>
            </a:r>
          </a:p>
          <a:p>
            <a:pPr marL="457200" lvl="1" indent="0">
              <a:buNone/>
            </a:pPr>
            <a:r>
              <a:rPr lang="en-GB" sz="1200" kern="0" dirty="0"/>
              <a:t>9.3. Prevent Sources of Ignition</a:t>
            </a:r>
          </a:p>
          <a:p>
            <a:pPr marL="0" indent="0">
              <a:buNone/>
            </a:pPr>
            <a:r>
              <a:rPr lang="en-GB" sz="1200" b="1" kern="0" dirty="0"/>
              <a:t>10. Cargo and Handling</a:t>
            </a:r>
          </a:p>
          <a:p>
            <a:pPr marL="457200" lvl="1" indent="0">
              <a:buNone/>
            </a:pPr>
            <a:r>
              <a:rPr lang="en-GB" sz="1200" kern="0" dirty="0"/>
              <a:t>8.1. Safe Loading of Cargo</a:t>
            </a:r>
          </a:p>
          <a:p>
            <a:pPr marL="457200" lvl="1" indent="0">
              <a:buNone/>
            </a:pPr>
            <a:r>
              <a:rPr lang="en-GB" sz="1200" kern="0" dirty="0"/>
              <a:t>8.2. Safe Retention of Cargo</a:t>
            </a:r>
          </a:p>
          <a:p>
            <a:pPr marL="457200" lvl="1" indent="0">
              <a:buNone/>
            </a:pPr>
            <a:r>
              <a:rPr lang="en-GB" sz="1200" kern="0" dirty="0"/>
              <a:t>8.3. Safe Release of Cargo</a:t>
            </a:r>
          </a:p>
          <a:p>
            <a:pPr marL="0" indent="0">
              <a:buNone/>
            </a:pPr>
            <a:r>
              <a:rPr lang="en-GB" sz="1200" b="1" kern="0" dirty="0"/>
              <a:t>11. Launch / Recovery Systems</a:t>
            </a:r>
          </a:p>
          <a:p>
            <a:pPr marL="457200" lvl="1" indent="0">
              <a:buNone/>
            </a:pPr>
            <a:r>
              <a:rPr lang="en-GB" sz="1200" kern="0" dirty="0"/>
              <a:t>11.1. Air System Launch System</a:t>
            </a:r>
          </a:p>
          <a:p>
            <a:pPr marL="457200" lvl="1" indent="0">
              <a:buNone/>
            </a:pPr>
            <a:r>
              <a:rPr lang="en-GB" sz="1200" kern="0" dirty="0"/>
              <a:t>11.2. Air System Recovery System</a:t>
            </a:r>
          </a:p>
        </p:txBody>
      </p:sp>
      <p:sp>
        <p:nvSpPr>
          <p:cNvPr id="5" name="TextBox 4">
            <a:extLst>
              <a:ext uri="{FF2B5EF4-FFF2-40B4-BE49-F238E27FC236}">
                <a16:creationId xmlns:a16="http://schemas.microsoft.com/office/drawing/2014/main" id="{D46056F7-6EEE-4742-B34A-B9654B3DBF6E}"/>
              </a:ext>
            </a:extLst>
          </p:cNvPr>
          <p:cNvSpPr txBox="1"/>
          <p:nvPr/>
        </p:nvSpPr>
        <p:spPr>
          <a:xfrm>
            <a:off x="10494171" y="6294685"/>
            <a:ext cx="1697829" cy="276999"/>
          </a:xfrm>
          <a:prstGeom prst="rect">
            <a:avLst/>
          </a:prstGeom>
          <a:noFill/>
        </p:spPr>
        <p:txBody>
          <a:bodyPr wrap="square" rtlCol="0">
            <a:spAutoFit/>
          </a:bodyPr>
          <a:lstStyle/>
          <a:p>
            <a:r>
              <a:rPr lang="en-GB" sz="1200" i="1" dirty="0">
                <a:solidFill>
                  <a:schemeClr val="tx2"/>
                </a:solidFill>
              </a:rPr>
              <a:t>AET Tool 17.C</a:t>
            </a:r>
          </a:p>
        </p:txBody>
      </p:sp>
      <p:sp>
        <p:nvSpPr>
          <p:cNvPr id="6" name="Content Placeholder 1">
            <a:extLst>
              <a:ext uri="{FF2B5EF4-FFF2-40B4-BE49-F238E27FC236}">
                <a16:creationId xmlns:a16="http://schemas.microsoft.com/office/drawing/2014/main" id="{8BEE9B9B-CD40-B40E-C4DC-DCC96E0FD55D}"/>
              </a:ext>
            </a:extLst>
          </p:cNvPr>
          <p:cNvSpPr txBox="1">
            <a:spLocks/>
          </p:cNvSpPr>
          <p:nvPr/>
        </p:nvSpPr>
        <p:spPr>
          <a:xfrm>
            <a:off x="334433" y="3008512"/>
            <a:ext cx="2237945" cy="2648710"/>
          </a:xfrm>
          <a:prstGeom prst="rect">
            <a:avLst/>
          </a:prstGeom>
        </p:spPr>
        <p:txBody>
          <a:bodyPr/>
          <a:lstStyle>
            <a:lvl1pPr marL="342900" indent="-342900" algn="l" rtl="0" eaLnBrk="0" fontAlgn="base" hangingPunct="0">
              <a:spcBef>
                <a:spcPct val="20000"/>
              </a:spcBef>
              <a:spcAft>
                <a:spcPct val="0"/>
              </a:spcAft>
              <a:buChar char="•"/>
              <a:defRPr sz="2400">
                <a:solidFill>
                  <a:srgbClr val="156570"/>
                </a:solidFill>
                <a:latin typeface="+mn-lt"/>
                <a:ea typeface="+mn-ea"/>
                <a:cs typeface="+mn-cs"/>
              </a:defRPr>
            </a:lvl1pPr>
            <a:lvl2pPr marL="742950" indent="-285750" algn="l" rtl="0" eaLnBrk="0" fontAlgn="base" hangingPunct="0">
              <a:spcBef>
                <a:spcPct val="20000"/>
              </a:spcBef>
              <a:spcAft>
                <a:spcPct val="0"/>
              </a:spcAft>
              <a:buChar char="•"/>
              <a:defRPr sz="2000">
                <a:solidFill>
                  <a:srgbClr val="156570"/>
                </a:solidFill>
                <a:latin typeface="+mn-lt"/>
                <a:cs typeface="+mn-cs"/>
              </a:defRPr>
            </a:lvl2pPr>
            <a:lvl3pPr marL="1143000" indent="-228600" algn="l" rtl="0" eaLnBrk="0" fontAlgn="base" hangingPunct="0">
              <a:spcBef>
                <a:spcPct val="20000"/>
              </a:spcBef>
              <a:spcAft>
                <a:spcPct val="0"/>
              </a:spcAft>
              <a:buChar char="•"/>
              <a:defRPr>
                <a:solidFill>
                  <a:srgbClr val="156570"/>
                </a:solidFill>
                <a:latin typeface="+mn-lt"/>
                <a:cs typeface="+mn-cs"/>
              </a:defRPr>
            </a:lvl3pPr>
            <a:lvl4pPr marL="1600200" indent="-228600" algn="l" rtl="0" eaLnBrk="0" fontAlgn="base" hangingPunct="0">
              <a:spcBef>
                <a:spcPct val="20000"/>
              </a:spcBef>
              <a:spcAft>
                <a:spcPct val="0"/>
              </a:spcAft>
              <a:buChar char="•"/>
              <a:defRPr sz="1600">
                <a:solidFill>
                  <a:srgbClr val="156570"/>
                </a:solidFill>
                <a:latin typeface="+mn-lt"/>
                <a:cs typeface="+mn-cs"/>
              </a:defRPr>
            </a:lvl4pPr>
            <a:lvl5pPr marL="2057400" indent="-228600" algn="l" rtl="0" eaLnBrk="0" fontAlgn="base" hangingPunct="0">
              <a:spcBef>
                <a:spcPct val="20000"/>
              </a:spcBef>
              <a:spcAft>
                <a:spcPct val="0"/>
              </a:spcAft>
              <a:buChar char="•"/>
              <a:defRPr sz="1600">
                <a:solidFill>
                  <a:srgbClr val="156570"/>
                </a:solidFill>
                <a:latin typeface="+mn-lt"/>
                <a:cs typeface="+mn-cs"/>
              </a:defRPr>
            </a:lvl5pPr>
            <a:lvl6pPr marL="2514600" indent="-228600" algn="l" rtl="0" fontAlgn="base">
              <a:spcBef>
                <a:spcPct val="20000"/>
              </a:spcBef>
              <a:spcAft>
                <a:spcPct val="0"/>
              </a:spcAft>
              <a:buChar char="•"/>
              <a:defRPr sz="1600">
                <a:solidFill>
                  <a:srgbClr val="156570"/>
                </a:solidFill>
                <a:latin typeface="+mn-lt"/>
                <a:cs typeface="+mn-cs"/>
              </a:defRPr>
            </a:lvl6pPr>
            <a:lvl7pPr marL="2971800" indent="-228600" algn="l" rtl="0" fontAlgn="base">
              <a:spcBef>
                <a:spcPct val="20000"/>
              </a:spcBef>
              <a:spcAft>
                <a:spcPct val="0"/>
              </a:spcAft>
              <a:buChar char="•"/>
              <a:defRPr sz="1600">
                <a:solidFill>
                  <a:srgbClr val="156570"/>
                </a:solidFill>
                <a:latin typeface="+mn-lt"/>
                <a:cs typeface="+mn-cs"/>
              </a:defRPr>
            </a:lvl7pPr>
            <a:lvl8pPr marL="3429000" indent="-228600" algn="l" rtl="0" fontAlgn="base">
              <a:spcBef>
                <a:spcPct val="20000"/>
              </a:spcBef>
              <a:spcAft>
                <a:spcPct val="0"/>
              </a:spcAft>
              <a:buChar char="•"/>
              <a:defRPr sz="1600">
                <a:solidFill>
                  <a:srgbClr val="156570"/>
                </a:solidFill>
                <a:latin typeface="+mn-lt"/>
                <a:cs typeface="+mn-cs"/>
              </a:defRPr>
            </a:lvl8pPr>
            <a:lvl9pPr marL="3886200" indent="-228600" algn="l" rtl="0" fontAlgn="base">
              <a:spcBef>
                <a:spcPct val="20000"/>
              </a:spcBef>
              <a:spcAft>
                <a:spcPct val="0"/>
              </a:spcAft>
              <a:buChar char="•"/>
              <a:defRPr sz="1600">
                <a:solidFill>
                  <a:srgbClr val="156570"/>
                </a:solidFill>
                <a:latin typeface="+mn-lt"/>
                <a:cs typeface="+mn-cs"/>
              </a:defRPr>
            </a:lvl9pPr>
          </a:lstStyle>
          <a:p>
            <a:r>
              <a:rPr lang="en-GB" sz="2000" b="1" kern="0" dirty="0"/>
              <a:t>Loss of</a:t>
            </a:r>
          </a:p>
          <a:p>
            <a:endParaRPr lang="en-GB" sz="2000" b="1" kern="0" dirty="0"/>
          </a:p>
          <a:p>
            <a:r>
              <a:rPr lang="en-GB" sz="2000" b="1" kern="0" dirty="0"/>
              <a:t>Failure of</a:t>
            </a:r>
          </a:p>
          <a:p>
            <a:endParaRPr lang="en-GB" sz="2000" b="1" kern="0" dirty="0"/>
          </a:p>
          <a:p>
            <a:r>
              <a:rPr lang="en-GB" sz="2000" b="1" kern="0" dirty="0"/>
              <a:t>Erroneous function of</a:t>
            </a:r>
            <a:endParaRPr lang="en-GB" sz="2000" kern="0" dirty="0"/>
          </a:p>
        </p:txBody>
      </p:sp>
      <p:sp>
        <p:nvSpPr>
          <p:cNvPr id="7" name="Left Brace 6">
            <a:extLst>
              <a:ext uri="{FF2B5EF4-FFF2-40B4-BE49-F238E27FC236}">
                <a16:creationId xmlns:a16="http://schemas.microsoft.com/office/drawing/2014/main" id="{0D8C33C5-F4AC-F46E-F1E7-1059492FE38D}"/>
              </a:ext>
            </a:extLst>
          </p:cNvPr>
          <p:cNvSpPr/>
          <p:nvPr/>
        </p:nvSpPr>
        <p:spPr>
          <a:xfrm>
            <a:off x="2341266" y="1858945"/>
            <a:ext cx="834013" cy="4210259"/>
          </a:xfrm>
          <a:prstGeom prst="leftBrace">
            <a:avLst/>
          </a:prstGeom>
          <a:ln w="5715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GB"/>
          </a:p>
        </p:txBody>
      </p:sp>
    </p:spTree>
    <p:extLst>
      <p:ext uri="{BB962C8B-B14F-4D97-AF65-F5344CB8AC3E}">
        <p14:creationId xmlns:p14="http://schemas.microsoft.com/office/powerpoint/2010/main" val="1552995217"/>
      </p:ext>
    </p:extLst>
  </p:cSld>
  <p:clrMapOvr>
    <a:masterClrMapping/>
  </p:clrMapOvr>
  <p:transition>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 name="Picture 90">
            <a:extLst>
              <a:ext uri="{FF2B5EF4-FFF2-40B4-BE49-F238E27FC236}">
                <a16:creationId xmlns:a16="http://schemas.microsoft.com/office/drawing/2014/main" id="{570F40BE-AFEE-43C3-B5D4-7673ED828663}"/>
              </a:ext>
            </a:extLst>
          </p:cNvPr>
          <p:cNvPicPr>
            <a:picLocks noChangeAspect="1"/>
          </p:cNvPicPr>
          <p:nvPr/>
        </p:nvPicPr>
        <p:blipFill>
          <a:blip r:embed="rId3"/>
          <a:stretch>
            <a:fillRect/>
          </a:stretch>
        </p:blipFill>
        <p:spPr>
          <a:xfrm>
            <a:off x="11397208" y="15670360"/>
            <a:ext cx="390178" cy="408467"/>
          </a:xfrm>
          <a:prstGeom prst="rect">
            <a:avLst/>
          </a:prstGeom>
        </p:spPr>
      </p:pic>
      <p:sp>
        <p:nvSpPr>
          <p:cNvPr id="124" name="TextBox 123">
            <a:extLst>
              <a:ext uri="{FF2B5EF4-FFF2-40B4-BE49-F238E27FC236}">
                <a16:creationId xmlns:a16="http://schemas.microsoft.com/office/drawing/2014/main" id="{D80F8723-55F1-441D-8104-58505B6B8CEF}"/>
              </a:ext>
            </a:extLst>
          </p:cNvPr>
          <p:cNvSpPr txBox="1"/>
          <p:nvPr/>
        </p:nvSpPr>
        <p:spPr>
          <a:xfrm>
            <a:off x="8968873" y="3070701"/>
            <a:ext cx="1519615" cy="461665"/>
          </a:xfrm>
          <a:prstGeom prst="rect">
            <a:avLst/>
          </a:prstGeom>
          <a:solidFill>
            <a:schemeClr val="accent5">
              <a:lumMod val="75000"/>
            </a:schemeClr>
          </a:solidFill>
        </p:spPr>
        <p:txBody>
          <a:bodyPr wrap="square" rtlCol="0">
            <a:spAutoFit/>
          </a:bodyPr>
          <a:lstStyle/>
          <a:p>
            <a:r>
              <a:rPr lang="en-GB" sz="1200" b="1" dirty="0"/>
              <a:t>EFT</a:t>
            </a:r>
          </a:p>
          <a:p>
            <a:r>
              <a:rPr lang="en-GB" sz="1200" dirty="0"/>
              <a:t>Add example</a:t>
            </a:r>
          </a:p>
        </p:txBody>
      </p:sp>
      <p:sp>
        <p:nvSpPr>
          <p:cNvPr id="134" name="TextBox 133">
            <a:extLst>
              <a:ext uri="{FF2B5EF4-FFF2-40B4-BE49-F238E27FC236}">
                <a16:creationId xmlns:a16="http://schemas.microsoft.com/office/drawing/2014/main" id="{E42EAB40-4785-4837-8D5C-9A82D58AA15E}"/>
              </a:ext>
            </a:extLst>
          </p:cNvPr>
          <p:cNvSpPr txBox="1"/>
          <p:nvPr/>
        </p:nvSpPr>
        <p:spPr>
          <a:xfrm>
            <a:off x="51022" y="1699696"/>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35" name="TextBox 134">
            <a:extLst>
              <a:ext uri="{FF2B5EF4-FFF2-40B4-BE49-F238E27FC236}">
                <a16:creationId xmlns:a16="http://schemas.microsoft.com/office/drawing/2014/main" id="{F5534EFB-E369-46F4-BB1C-8835A773DC1B}"/>
              </a:ext>
            </a:extLst>
          </p:cNvPr>
          <p:cNvSpPr txBox="1"/>
          <p:nvPr/>
        </p:nvSpPr>
        <p:spPr>
          <a:xfrm>
            <a:off x="7615465" y="1934300"/>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43" name="TextBox 142">
            <a:extLst>
              <a:ext uri="{FF2B5EF4-FFF2-40B4-BE49-F238E27FC236}">
                <a16:creationId xmlns:a16="http://schemas.microsoft.com/office/drawing/2014/main" id="{458D9EB1-577A-446B-B5FB-76C436967634}"/>
              </a:ext>
            </a:extLst>
          </p:cNvPr>
          <p:cNvSpPr txBox="1"/>
          <p:nvPr/>
        </p:nvSpPr>
        <p:spPr>
          <a:xfrm>
            <a:off x="10779243" y="2978367"/>
            <a:ext cx="1235929" cy="646331"/>
          </a:xfrm>
          <a:prstGeom prst="rect">
            <a:avLst/>
          </a:prstGeom>
          <a:noFill/>
          <a:ln>
            <a:solidFill>
              <a:schemeClr val="tx1"/>
            </a:solidFill>
          </a:ln>
        </p:spPr>
        <p:txBody>
          <a:bodyPr wrap="square" rtlCol="0">
            <a:spAutoFit/>
          </a:bodyPr>
          <a:lstStyle/>
          <a:p>
            <a:r>
              <a:rPr lang="en-GB" sz="1200" b="1" dirty="0"/>
              <a:t>Consequence</a:t>
            </a:r>
          </a:p>
          <a:p>
            <a:r>
              <a:rPr lang="en-GB" sz="1200" dirty="0"/>
              <a:t>Link to ADH Bow Tie</a:t>
            </a:r>
          </a:p>
        </p:txBody>
      </p:sp>
      <p:sp>
        <p:nvSpPr>
          <p:cNvPr id="144" name="TextBox 143">
            <a:extLst>
              <a:ext uri="{FF2B5EF4-FFF2-40B4-BE49-F238E27FC236}">
                <a16:creationId xmlns:a16="http://schemas.microsoft.com/office/drawing/2014/main" id="{A9825D23-3C41-421B-AC0D-D0E9E2AF06EF}"/>
              </a:ext>
            </a:extLst>
          </p:cNvPr>
          <p:cNvSpPr txBox="1"/>
          <p:nvPr/>
        </p:nvSpPr>
        <p:spPr>
          <a:xfrm>
            <a:off x="51022" y="2438360"/>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45" name="TextBox 144">
            <a:extLst>
              <a:ext uri="{FF2B5EF4-FFF2-40B4-BE49-F238E27FC236}">
                <a16:creationId xmlns:a16="http://schemas.microsoft.com/office/drawing/2014/main" id="{95752C3F-28FA-4343-BCBB-42CFE2BDD183}"/>
              </a:ext>
            </a:extLst>
          </p:cNvPr>
          <p:cNvSpPr txBox="1"/>
          <p:nvPr/>
        </p:nvSpPr>
        <p:spPr>
          <a:xfrm>
            <a:off x="9271216" y="1020366"/>
            <a:ext cx="935167" cy="646331"/>
          </a:xfrm>
          <a:prstGeom prst="rect">
            <a:avLst/>
          </a:prstGeom>
          <a:noFill/>
          <a:ln>
            <a:solidFill>
              <a:schemeClr val="tx1"/>
            </a:solidFill>
          </a:ln>
        </p:spPr>
        <p:txBody>
          <a:bodyPr wrap="square" rtlCol="0">
            <a:spAutoFit/>
          </a:bodyPr>
          <a:lstStyle/>
          <a:p>
            <a:r>
              <a:rPr lang="en-GB" sz="1200" b="1" dirty="0"/>
              <a:t>Hazard</a:t>
            </a:r>
            <a:endParaRPr lang="en-GB" sz="1200" dirty="0"/>
          </a:p>
          <a:p>
            <a:r>
              <a:rPr lang="en-GB" sz="1200" dirty="0"/>
              <a:t>Aircraft OPs</a:t>
            </a:r>
          </a:p>
        </p:txBody>
      </p:sp>
      <p:sp>
        <p:nvSpPr>
          <p:cNvPr id="10" name="Rectangle 9">
            <a:extLst>
              <a:ext uri="{FF2B5EF4-FFF2-40B4-BE49-F238E27FC236}">
                <a16:creationId xmlns:a16="http://schemas.microsoft.com/office/drawing/2014/main" id="{7FB4308C-EB69-4B42-9D93-6A8ED8490855}"/>
              </a:ext>
            </a:extLst>
          </p:cNvPr>
          <p:cNvSpPr/>
          <p:nvPr/>
        </p:nvSpPr>
        <p:spPr>
          <a:xfrm>
            <a:off x="9261097" y="1668438"/>
            <a:ext cx="935167" cy="792088"/>
          </a:xfrm>
          <a:prstGeom prst="rect">
            <a:avLst/>
          </a:prstGeom>
          <a:pattFill prst="wdDnDiag">
            <a:fgClr>
              <a:srgbClr val="FFFF00"/>
            </a:fgClr>
            <a:bgClr>
              <a:srgbClr val="002060"/>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TextBox 147">
            <a:extLst>
              <a:ext uri="{FF2B5EF4-FFF2-40B4-BE49-F238E27FC236}">
                <a16:creationId xmlns:a16="http://schemas.microsoft.com/office/drawing/2014/main" id="{9352DE11-77A5-401D-BDB4-454EAF39C097}"/>
              </a:ext>
            </a:extLst>
          </p:cNvPr>
          <p:cNvSpPr txBox="1"/>
          <p:nvPr/>
        </p:nvSpPr>
        <p:spPr>
          <a:xfrm>
            <a:off x="6262057" y="1934300"/>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50" name="TextBox 149">
            <a:extLst>
              <a:ext uri="{FF2B5EF4-FFF2-40B4-BE49-F238E27FC236}">
                <a16:creationId xmlns:a16="http://schemas.microsoft.com/office/drawing/2014/main" id="{50DF5F7C-D27B-46EE-80D7-66C8464E3841}"/>
              </a:ext>
            </a:extLst>
          </p:cNvPr>
          <p:cNvSpPr txBox="1"/>
          <p:nvPr/>
        </p:nvSpPr>
        <p:spPr>
          <a:xfrm>
            <a:off x="4849945" y="1934300"/>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51" name="TextBox 150">
            <a:extLst>
              <a:ext uri="{FF2B5EF4-FFF2-40B4-BE49-F238E27FC236}">
                <a16:creationId xmlns:a16="http://schemas.microsoft.com/office/drawing/2014/main" id="{08A85720-8360-4828-8C9C-CA2A1627C02C}"/>
              </a:ext>
            </a:extLst>
          </p:cNvPr>
          <p:cNvSpPr txBox="1"/>
          <p:nvPr/>
        </p:nvSpPr>
        <p:spPr>
          <a:xfrm>
            <a:off x="3417352" y="1929344"/>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53" name="TextBox 152">
            <a:extLst>
              <a:ext uri="{FF2B5EF4-FFF2-40B4-BE49-F238E27FC236}">
                <a16:creationId xmlns:a16="http://schemas.microsoft.com/office/drawing/2014/main" id="{C9FF20F3-D3E2-4754-A05D-57EA3D4BF994}"/>
              </a:ext>
            </a:extLst>
          </p:cNvPr>
          <p:cNvSpPr txBox="1"/>
          <p:nvPr/>
        </p:nvSpPr>
        <p:spPr>
          <a:xfrm>
            <a:off x="1984759" y="1923271"/>
            <a:ext cx="1080000" cy="246221"/>
          </a:xfrm>
          <a:prstGeom prst="rect">
            <a:avLst/>
          </a:prstGeom>
          <a:noFill/>
          <a:ln>
            <a:solidFill>
              <a:schemeClr val="tx1"/>
            </a:solidFill>
          </a:ln>
        </p:spPr>
        <p:txBody>
          <a:bodyPr wrap="square" rtlCol="0">
            <a:spAutoFit/>
          </a:bodyPr>
          <a:lstStyle/>
          <a:p>
            <a:r>
              <a:rPr lang="en-GB" sz="1000" dirty="0"/>
              <a:t>Design</a:t>
            </a:r>
          </a:p>
        </p:txBody>
      </p:sp>
      <p:sp>
        <p:nvSpPr>
          <p:cNvPr id="154" name="TextBox 153">
            <a:extLst>
              <a:ext uri="{FF2B5EF4-FFF2-40B4-BE49-F238E27FC236}">
                <a16:creationId xmlns:a16="http://schemas.microsoft.com/office/drawing/2014/main" id="{6D8D3939-ADE3-45DF-834A-88B16C0CC0B0}"/>
              </a:ext>
            </a:extLst>
          </p:cNvPr>
          <p:cNvSpPr txBox="1"/>
          <p:nvPr/>
        </p:nvSpPr>
        <p:spPr>
          <a:xfrm>
            <a:off x="8968873" y="3724289"/>
            <a:ext cx="1519615" cy="276999"/>
          </a:xfrm>
          <a:prstGeom prst="rect">
            <a:avLst/>
          </a:prstGeom>
          <a:noFill/>
          <a:ln>
            <a:solidFill>
              <a:schemeClr val="tx1"/>
            </a:solidFill>
          </a:ln>
        </p:spPr>
        <p:txBody>
          <a:bodyPr wrap="square" rtlCol="0">
            <a:spAutoFit/>
          </a:bodyPr>
          <a:lstStyle/>
          <a:p>
            <a:r>
              <a:rPr lang="en-GB" sz="1200" dirty="0"/>
              <a:t>Probability</a:t>
            </a:r>
          </a:p>
        </p:txBody>
      </p:sp>
      <p:cxnSp>
        <p:nvCxnSpPr>
          <p:cNvPr id="12" name="Straight Arrow Connector 11">
            <a:extLst>
              <a:ext uri="{FF2B5EF4-FFF2-40B4-BE49-F238E27FC236}">
                <a16:creationId xmlns:a16="http://schemas.microsoft.com/office/drawing/2014/main" id="{0C986FD1-17BD-4892-9382-94951DEDB812}"/>
              </a:ext>
            </a:extLst>
          </p:cNvPr>
          <p:cNvCxnSpPr>
            <a:cxnSpLocks/>
            <a:stCxn id="134" idx="3"/>
            <a:endCxn id="153" idx="1"/>
          </p:cNvCxnSpPr>
          <p:nvPr/>
        </p:nvCxnSpPr>
        <p:spPr>
          <a:xfrm flipV="1">
            <a:off x="1742282" y="2046382"/>
            <a:ext cx="242477" cy="226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BF08E6-BE35-41AF-BE95-3AE866EF27F9}"/>
              </a:ext>
            </a:extLst>
          </p:cNvPr>
          <p:cNvCxnSpPr>
            <a:stCxn id="153" idx="3"/>
            <a:endCxn id="151" idx="1"/>
          </p:cNvCxnSpPr>
          <p:nvPr/>
        </p:nvCxnSpPr>
        <p:spPr>
          <a:xfrm>
            <a:off x="3064759" y="2046382"/>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6303D81-8463-4287-8C02-FAC48355895D}"/>
              </a:ext>
            </a:extLst>
          </p:cNvPr>
          <p:cNvCxnSpPr>
            <a:stCxn id="151" idx="3"/>
            <a:endCxn id="150" idx="1"/>
          </p:cNvCxnSpPr>
          <p:nvPr/>
        </p:nvCxnSpPr>
        <p:spPr>
          <a:xfrm>
            <a:off x="4497352" y="2052455"/>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76E81CE-4FF5-4E0A-995C-964BA96A8EC7}"/>
              </a:ext>
            </a:extLst>
          </p:cNvPr>
          <p:cNvCxnSpPr>
            <a:cxnSpLocks/>
            <a:stCxn id="150" idx="3"/>
            <a:endCxn id="148" idx="1"/>
          </p:cNvCxnSpPr>
          <p:nvPr/>
        </p:nvCxnSpPr>
        <p:spPr>
          <a:xfrm>
            <a:off x="5929945" y="2057411"/>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CA1E5F1-E1F2-4976-9EE2-56AC3CF63F74}"/>
              </a:ext>
            </a:extLst>
          </p:cNvPr>
          <p:cNvCxnSpPr>
            <a:stCxn id="148" idx="3"/>
            <a:endCxn id="135" idx="1"/>
          </p:cNvCxnSpPr>
          <p:nvPr/>
        </p:nvCxnSpPr>
        <p:spPr>
          <a:xfrm>
            <a:off x="7342057" y="2057411"/>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6EAE29DF-8DD8-4720-B2A1-AFC659A1E315}"/>
              </a:ext>
            </a:extLst>
          </p:cNvPr>
          <p:cNvCxnSpPr>
            <a:cxnSpLocks/>
            <a:stCxn id="135" idx="3"/>
            <a:endCxn id="124" idx="1"/>
          </p:cNvCxnSpPr>
          <p:nvPr/>
        </p:nvCxnSpPr>
        <p:spPr>
          <a:xfrm>
            <a:off x="8695465" y="2057411"/>
            <a:ext cx="273408" cy="1244123"/>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56" name="TextBox 155">
            <a:extLst>
              <a:ext uri="{FF2B5EF4-FFF2-40B4-BE49-F238E27FC236}">
                <a16:creationId xmlns:a16="http://schemas.microsoft.com/office/drawing/2014/main" id="{B6D960B5-8A23-4F7F-9C28-CFDA7E830111}"/>
              </a:ext>
            </a:extLst>
          </p:cNvPr>
          <p:cNvSpPr txBox="1"/>
          <p:nvPr/>
        </p:nvSpPr>
        <p:spPr>
          <a:xfrm>
            <a:off x="51022" y="3971362"/>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58" name="TextBox 157">
            <a:extLst>
              <a:ext uri="{FF2B5EF4-FFF2-40B4-BE49-F238E27FC236}">
                <a16:creationId xmlns:a16="http://schemas.microsoft.com/office/drawing/2014/main" id="{CF16E8DC-18DD-48F3-B78A-468CA7961A0E}"/>
              </a:ext>
            </a:extLst>
          </p:cNvPr>
          <p:cNvSpPr txBox="1"/>
          <p:nvPr/>
        </p:nvSpPr>
        <p:spPr>
          <a:xfrm>
            <a:off x="7615465" y="4232117"/>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59" name="TextBox 158">
            <a:extLst>
              <a:ext uri="{FF2B5EF4-FFF2-40B4-BE49-F238E27FC236}">
                <a16:creationId xmlns:a16="http://schemas.microsoft.com/office/drawing/2014/main" id="{85AC45B5-E3CF-40E3-854F-60205B038FF9}"/>
              </a:ext>
            </a:extLst>
          </p:cNvPr>
          <p:cNvSpPr txBox="1"/>
          <p:nvPr/>
        </p:nvSpPr>
        <p:spPr>
          <a:xfrm>
            <a:off x="51022" y="4710026"/>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60" name="TextBox 159">
            <a:extLst>
              <a:ext uri="{FF2B5EF4-FFF2-40B4-BE49-F238E27FC236}">
                <a16:creationId xmlns:a16="http://schemas.microsoft.com/office/drawing/2014/main" id="{B0DD045E-C465-47E4-92E4-4454DE7B9327}"/>
              </a:ext>
            </a:extLst>
          </p:cNvPr>
          <p:cNvSpPr txBox="1"/>
          <p:nvPr/>
        </p:nvSpPr>
        <p:spPr>
          <a:xfrm>
            <a:off x="6262057" y="4232117"/>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61" name="TextBox 160">
            <a:extLst>
              <a:ext uri="{FF2B5EF4-FFF2-40B4-BE49-F238E27FC236}">
                <a16:creationId xmlns:a16="http://schemas.microsoft.com/office/drawing/2014/main" id="{91B830BC-8BAE-40B0-A082-E5980EA953A3}"/>
              </a:ext>
            </a:extLst>
          </p:cNvPr>
          <p:cNvSpPr txBox="1"/>
          <p:nvPr/>
        </p:nvSpPr>
        <p:spPr>
          <a:xfrm>
            <a:off x="4849945" y="4232117"/>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62" name="TextBox 161">
            <a:extLst>
              <a:ext uri="{FF2B5EF4-FFF2-40B4-BE49-F238E27FC236}">
                <a16:creationId xmlns:a16="http://schemas.microsoft.com/office/drawing/2014/main" id="{931A9C41-E932-4704-8C38-C0CAA59D1780}"/>
              </a:ext>
            </a:extLst>
          </p:cNvPr>
          <p:cNvSpPr txBox="1"/>
          <p:nvPr/>
        </p:nvSpPr>
        <p:spPr>
          <a:xfrm>
            <a:off x="3417352" y="4227161"/>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71" name="TextBox 170">
            <a:extLst>
              <a:ext uri="{FF2B5EF4-FFF2-40B4-BE49-F238E27FC236}">
                <a16:creationId xmlns:a16="http://schemas.microsoft.com/office/drawing/2014/main" id="{C3A8E9F0-A6D2-4561-9A03-330110896E4E}"/>
              </a:ext>
            </a:extLst>
          </p:cNvPr>
          <p:cNvSpPr txBox="1"/>
          <p:nvPr/>
        </p:nvSpPr>
        <p:spPr>
          <a:xfrm>
            <a:off x="1984759" y="4221088"/>
            <a:ext cx="1080000" cy="246221"/>
          </a:xfrm>
          <a:prstGeom prst="rect">
            <a:avLst/>
          </a:prstGeom>
          <a:noFill/>
          <a:ln>
            <a:solidFill>
              <a:schemeClr val="tx1"/>
            </a:solidFill>
          </a:ln>
        </p:spPr>
        <p:txBody>
          <a:bodyPr wrap="square" rtlCol="0">
            <a:spAutoFit/>
          </a:bodyPr>
          <a:lstStyle/>
          <a:p>
            <a:r>
              <a:rPr lang="en-GB" sz="1000" dirty="0"/>
              <a:t>Design</a:t>
            </a:r>
          </a:p>
        </p:txBody>
      </p:sp>
      <p:cxnSp>
        <p:nvCxnSpPr>
          <p:cNvPr id="172" name="Straight Arrow Connector 171">
            <a:extLst>
              <a:ext uri="{FF2B5EF4-FFF2-40B4-BE49-F238E27FC236}">
                <a16:creationId xmlns:a16="http://schemas.microsoft.com/office/drawing/2014/main" id="{F537A573-4455-4BEB-90B4-71AAEECC5C94}"/>
              </a:ext>
            </a:extLst>
          </p:cNvPr>
          <p:cNvCxnSpPr>
            <a:stCxn id="156" idx="3"/>
            <a:endCxn id="171" idx="1"/>
          </p:cNvCxnSpPr>
          <p:nvPr/>
        </p:nvCxnSpPr>
        <p:spPr>
          <a:xfrm>
            <a:off x="1742282" y="4340694"/>
            <a:ext cx="242477" cy="35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7A63C5B9-9133-403A-AE19-FA5BC1FE028E}"/>
              </a:ext>
            </a:extLst>
          </p:cNvPr>
          <p:cNvCxnSpPr>
            <a:stCxn id="171" idx="3"/>
            <a:endCxn id="162" idx="1"/>
          </p:cNvCxnSpPr>
          <p:nvPr/>
        </p:nvCxnSpPr>
        <p:spPr>
          <a:xfrm>
            <a:off x="3064759" y="4344199"/>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4" name="Straight Arrow Connector 173">
            <a:extLst>
              <a:ext uri="{FF2B5EF4-FFF2-40B4-BE49-F238E27FC236}">
                <a16:creationId xmlns:a16="http://schemas.microsoft.com/office/drawing/2014/main" id="{3FF83460-892D-49AF-87DF-AC862736EE59}"/>
              </a:ext>
            </a:extLst>
          </p:cNvPr>
          <p:cNvCxnSpPr>
            <a:stCxn id="162" idx="3"/>
            <a:endCxn id="161" idx="1"/>
          </p:cNvCxnSpPr>
          <p:nvPr/>
        </p:nvCxnSpPr>
        <p:spPr>
          <a:xfrm>
            <a:off x="4497352" y="4350272"/>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09472348-FE9B-4493-8FD1-A5CBD33831CC}"/>
              </a:ext>
            </a:extLst>
          </p:cNvPr>
          <p:cNvCxnSpPr>
            <a:cxnSpLocks/>
            <a:stCxn id="161" idx="3"/>
            <a:endCxn id="160" idx="1"/>
          </p:cNvCxnSpPr>
          <p:nvPr/>
        </p:nvCxnSpPr>
        <p:spPr>
          <a:xfrm>
            <a:off x="5929945" y="4355228"/>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6" name="Straight Arrow Connector 175">
            <a:extLst>
              <a:ext uri="{FF2B5EF4-FFF2-40B4-BE49-F238E27FC236}">
                <a16:creationId xmlns:a16="http://schemas.microsoft.com/office/drawing/2014/main" id="{625E1BC6-7487-4FBD-9BCB-E5D825D927F8}"/>
              </a:ext>
            </a:extLst>
          </p:cNvPr>
          <p:cNvCxnSpPr>
            <a:stCxn id="160" idx="3"/>
            <a:endCxn id="158" idx="1"/>
          </p:cNvCxnSpPr>
          <p:nvPr/>
        </p:nvCxnSpPr>
        <p:spPr>
          <a:xfrm>
            <a:off x="7342057" y="4355228"/>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0C7108DF-4780-4B71-AE57-0C3F8F47868E}"/>
              </a:ext>
            </a:extLst>
          </p:cNvPr>
          <p:cNvCxnSpPr>
            <a:cxnSpLocks/>
            <a:stCxn id="158" idx="3"/>
            <a:endCxn id="124" idx="1"/>
          </p:cNvCxnSpPr>
          <p:nvPr/>
        </p:nvCxnSpPr>
        <p:spPr>
          <a:xfrm flipV="1">
            <a:off x="8695465" y="3301534"/>
            <a:ext cx="273408" cy="1053694"/>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F6845E3-9BF2-42B2-84EC-EDB91F40D785}"/>
              </a:ext>
            </a:extLst>
          </p:cNvPr>
          <p:cNvSpPr txBox="1"/>
          <p:nvPr/>
        </p:nvSpPr>
        <p:spPr>
          <a:xfrm>
            <a:off x="-1464840" y="1744915"/>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3" name="TextBox 42">
            <a:extLst>
              <a:ext uri="{FF2B5EF4-FFF2-40B4-BE49-F238E27FC236}">
                <a16:creationId xmlns:a16="http://schemas.microsoft.com/office/drawing/2014/main" id="{1E191178-33D7-4121-A16C-90593CCF9DA7}"/>
              </a:ext>
            </a:extLst>
          </p:cNvPr>
          <p:cNvSpPr txBox="1"/>
          <p:nvPr/>
        </p:nvSpPr>
        <p:spPr>
          <a:xfrm>
            <a:off x="-1464720" y="2139295"/>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4" name="TextBox 43">
            <a:extLst>
              <a:ext uri="{FF2B5EF4-FFF2-40B4-BE49-F238E27FC236}">
                <a16:creationId xmlns:a16="http://schemas.microsoft.com/office/drawing/2014/main" id="{D368972B-4286-4D85-B23F-E8EA69C264CF}"/>
              </a:ext>
            </a:extLst>
          </p:cNvPr>
          <p:cNvSpPr txBox="1"/>
          <p:nvPr/>
        </p:nvSpPr>
        <p:spPr>
          <a:xfrm>
            <a:off x="-1464840" y="2541146"/>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5" name="TextBox 44">
            <a:extLst>
              <a:ext uri="{FF2B5EF4-FFF2-40B4-BE49-F238E27FC236}">
                <a16:creationId xmlns:a16="http://schemas.microsoft.com/office/drawing/2014/main" id="{2D24603E-27D7-44DF-8B0D-DC169A793AAC}"/>
              </a:ext>
            </a:extLst>
          </p:cNvPr>
          <p:cNvSpPr txBox="1"/>
          <p:nvPr/>
        </p:nvSpPr>
        <p:spPr>
          <a:xfrm>
            <a:off x="-1464840" y="2931384"/>
            <a:ext cx="1080000" cy="246221"/>
          </a:xfrm>
          <a:prstGeom prst="rect">
            <a:avLst/>
          </a:prstGeom>
          <a:noFill/>
          <a:ln>
            <a:solidFill>
              <a:schemeClr val="tx1"/>
            </a:solidFill>
          </a:ln>
        </p:spPr>
        <p:txBody>
          <a:bodyPr wrap="square" rtlCol="0">
            <a:spAutoFit/>
          </a:bodyPr>
          <a:lstStyle/>
          <a:p>
            <a:r>
              <a:rPr lang="en-GB" sz="1000" dirty="0"/>
              <a:t>Control </a:t>
            </a:r>
          </a:p>
        </p:txBody>
      </p:sp>
      <p:cxnSp>
        <p:nvCxnSpPr>
          <p:cNvPr id="7" name="Straight Arrow Connector 6">
            <a:extLst>
              <a:ext uri="{FF2B5EF4-FFF2-40B4-BE49-F238E27FC236}">
                <a16:creationId xmlns:a16="http://schemas.microsoft.com/office/drawing/2014/main" id="{4CBF2114-E16A-4BCE-83FE-5146645270F7}"/>
              </a:ext>
            </a:extLst>
          </p:cNvPr>
          <p:cNvCxnSpPr>
            <a:cxnSpLocks/>
            <a:stCxn id="124" idx="3"/>
            <a:endCxn id="143" idx="1"/>
          </p:cNvCxnSpPr>
          <p:nvPr/>
        </p:nvCxnSpPr>
        <p:spPr>
          <a:xfrm flipV="1">
            <a:off x="10488488" y="3301533"/>
            <a:ext cx="290755" cy="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218D5F-3FB6-49DB-BFAA-BF8A9DE8550A}"/>
              </a:ext>
            </a:extLst>
          </p:cNvPr>
          <p:cNvCxnSpPr>
            <a:cxnSpLocks/>
            <a:stCxn id="10" idx="2"/>
            <a:endCxn id="124" idx="0"/>
          </p:cNvCxnSpPr>
          <p:nvPr/>
        </p:nvCxnSpPr>
        <p:spPr>
          <a:xfrm>
            <a:off x="9728681" y="2460526"/>
            <a:ext cx="0" cy="610175"/>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7AD71DE4-5736-4B05-B808-4BBB5AFA4635}"/>
              </a:ext>
            </a:extLst>
          </p:cNvPr>
          <p:cNvSpPr txBox="1"/>
          <p:nvPr/>
        </p:nvSpPr>
        <p:spPr>
          <a:xfrm>
            <a:off x="-1451792" y="6309320"/>
            <a:ext cx="1080000" cy="400110"/>
          </a:xfrm>
          <a:prstGeom prst="rect">
            <a:avLst/>
          </a:prstGeom>
          <a:solidFill>
            <a:srgbClr val="FFFF00"/>
          </a:solidFill>
          <a:ln>
            <a:solidFill>
              <a:schemeClr val="tx1"/>
            </a:solidFill>
          </a:ln>
        </p:spPr>
        <p:txBody>
          <a:bodyPr wrap="square" rtlCol="0">
            <a:spAutoFit/>
          </a:bodyPr>
          <a:lstStyle/>
          <a:p>
            <a:r>
              <a:rPr lang="en-GB" sz="1000" dirty="0"/>
              <a:t>Escalation Factor </a:t>
            </a:r>
          </a:p>
        </p:txBody>
      </p:sp>
      <p:cxnSp>
        <p:nvCxnSpPr>
          <p:cNvPr id="49" name="Connector: Curved 48">
            <a:extLst>
              <a:ext uri="{FF2B5EF4-FFF2-40B4-BE49-F238E27FC236}">
                <a16:creationId xmlns:a16="http://schemas.microsoft.com/office/drawing/2014/main" id="{DE8CA580-253F-44C7-AB5A-4740296619F3}"/>
              </a:ext>
            </a:extLst>
          </p:cNvPr>
          <p:cNvCxnSpPr/>
          <p:nvPr/>
        </p:nvCxnSpPr>
        <p:spPr>
          <a:xfrm rot="5400000" flipH="1" flipV="1">
            <a:off x="-430664" y="6162351"/>
            <a:ext cx="405897" cy="288152"/>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7">
            <a:extLst>
              <a:ext uri="{FF2B5EF4-FFF2-40B4-BE49-F238E27FC236}">
                <a16:creationId xmlns:a16="http://schemas.microsoft.com/office/drawing/2014/main" id="{C1ABBFC6-40AA-4EED-BB51-1E06794C2DAA}"/>
              </a:ext>
            </a:extLst>
          </p:cNvPr>
          <p:cNvSpPr>
            <a:spLocks noGrp="1" noChangeArrowheads="1"/>
          </p:cNvSpPr>
          <p:nvPr>
            <p:ph type="title"/>
          </p:nvPr>
        </p:nvSpPr>
        <p:spPr>
          <a:xfrm>
            <a:off x="334433" y="549275"/>
            <a:ext cx="11042651" cy="647700"/>
          </a:xfrm>
          <a:noFill/>
        </p:spPr>
        <p:txBody>
          <a:bodyPr/>
          <a:lstStyle/>
          <a:p>
            <a:pPr eaLnBrk="1" hangingPunct="1"/>
            <a:r>
              <a:rPr lang="en-GB" dirty="0"/>
              <a:t>EFT: XXX</a:t>
            </a:r>
          </a:p>
        </p:txBody>
      </p:sp>
    </p:spTree>
    <p:extLst>
      <p:ext uri="{BB962C8B-B14F-4D97-AF65-F5344CB8AC3E}">
        <p14:creationId xmlns:p14="http://schemas.microsoft.com/office/powerpoint/2010/main" val="3982452395"/>
      </p:ext>
    </p:extLst>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9C8A014-7468-4D25-BA40-4E916B42330F}"/>
              </a:ext>
            </a:extLst>
          </p:cNvPr>
          <p:cNvPicPr/>
          <p:nvPr/>
        </p:nvPicPr>
        <p:blipFill rotWithShape="1">
          <a:blip r:embed="rId3" cstate="print">
            <a:extLst>
              <a:ext uri="{28A0092B-C50C-407E-A947-70E740481C1C}">
                <a14:useLocalDpi xmlns:a14="http://schemas.microsoft.com/office/drawing/2010/main" val="0"/>
              </a:ext>
            </a:extLst>
          </a:blip>
          <a:srcRect r="25840"/>
          <a:stretch/>
        </p:blipFill>
        <p:spPr bwMode="auto">
          <a:xfrm>
            <a:off x="623392" y="692696"/>
            <a:ext cx="11449271" cy="5472608"/>
          </a:xfrm>
          <a:prstGeom prst="rect">
            <a:avLst/>
          </a:prstGeom>
          <a:noFill/>
          <a:ln>
            <a:noFill/>
          </a:ln>
          <a:extLst>
            <a:ext uri="{53640926-AAD7-44D8-BBD7-CCE9431645EC}">
              <a14:shadowObscured xmlns:a14="http://schemas.microsoft.com/office/drawing/2010/main"/>
            </a:ext>
          </a:extLst>
        </p:spPr>
      </p:pic>
      <p:sp>
        <p:nvSpPr>
          <p:cNvPr id="3" name="Rectangle 7">
            <a:extLst>
              <a:ext uri="{FF2B5EF4-FFF2-40B4-BE49-F238E27FC236}">
                <a16:creationId xmlns:a16="http://schemas.microsoft.com/office/drawing/2014/main" id="{6A53AD94-A3F7-45E2-ABE5-CD69E5C2354F}"/>
              </a:ext>
            </a:extLst>
          </p:cNvPr>
          <p:cNvSpPr>
            <a:spLocks noGrp="1" noChangeArrowheads="1"/>
          </p:cNvSpPr>
          <p:nvPr>
            <p:ph type="title"/>
          </p:nvPr>
        </p:nvSpPr>
        <p:spPr>
          <a:xfrm>
            <a:off x="2597949" y="41805"/>
            <a:ext cx="6141318" cy="647700"/>
          </a:xfrm>
          <a:noFill/>
        </p:spPr>
        <p:txBody>
          <a:bodyPr/>
          <a:lstStyle/>
          <a:p>
            <a:pPr algn="ctr" eaLnBrk="1" hangingPunct="1"/>
            <a:r>
              <a:rPr lang="en-GB" dirty="0"/>
              <a:t>Example EFT </a:t>
            </a:r>
            <a:r>
              <a:rPr lang="en-GB" dirty="0" err="1"/>
              <a:t>BowTie</a:t>
            </a:r>
            <a:endParaRPr lang="en-GB" dirty="0"/>
          </a:p>
        </p:txBody>
      </p:sp>
    </p:spTree>
    <p:extLst>
      <p:ext uri="{BB962C8B-B14F-4D97-AF65-F5344CB8AC3E}">
        <p14:creationId xmlns:p14="http://schemas.microsoft.com/office/powerpoint/2010/main" val="1852002228"/>
      </p:ext>
    </p:extLst>
  </p:cSld>
  <p:clrMapOvr>
    <a:masterClrMapping/>
  </p:clrMapOvr>
  <p:transition>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BDB097D5-02DB-4B59-886C-CECEB1C4FD78}"/>
              </a:ext>
            </a:extLst>
          </p:cNvPr>
          <p:cNvGraphicFramePr>
            <a:graphicFrameLocks noGrp="1"/>
          </p:cNvGraphicFramePr>
          <p:nvPr>
            <p:extLst>
              <p:ext uri="{D42A27DB-BD31-4B8C-83A1-F6EECF244321}">
                <p14:modId xmlns:p14="http://schemas.microsoft.com/office/powerpoint/2010/main" val="1253629775"/>
              </p:ext>
            </p:extLst>
          </p:nvPr>
        </p:nvGraphicFramePr>
        <p:xfrm>
          <a:off x="609600" y="552451"/>
          <a:ext cx="10707973" cy="5714408"/>
        </p:xfrm>
        <a:graphic>
          <a:graphicData uri="http://schemas.openxmlformats.org/drawingml/2006/table">
            <a:tbl>
              <a:tblPr firstRow="1" firstCol="1" bandRow="1">
                <a:tableStyleId>{5C22544A-7EE6-4342-B048-85BDC9FD1C3A}</a:tableStyleId>
              </a:tblPr>
              <a:tblGrid>
                <a:gridCol w="1502168">
                  <a:extLst>
                    <a:ext uri="{9D8B030D-6E8A-4147-A177-3AD203B41FA5}">
                      <a16:colId xmlns:a16="http://schemas.microsoft.com/office/drawing/2014/main" val="452116939"/>
                    </a:ext>
                  </a:extLst>
                </a:gridCol>
                <a:gridCol w="9205805">
                  <a:extLst>
                    <a:ext uri="{9D8B030D-6E8A-4147-A177-3AD203B41FA5}">
                      <a16:colId xmlns:a16="http://schemas.microsoft.com/office/drawing/2014/main" val="2547745849"/>
                    </a:ext>
                  </a:extLst>
                </a:gridCol>
              </a:tblGrid>
              <a:tr h="196958">
                <a:tc>
                  <a:txBody>
                    <a:bodyPr/>
                    <a:lstStyle/>
                    <a:p>
                      <a:pPr algn="ctr"/>
                      <a:r>
                        <a:rPr lang="en-GB" sz="1000" dirty="0">
                          <a:effectLst/>
                        </a:rPr>
                        <a:t>Barrier</a:t>
                      </a:r>
                      <a:endParaRPr lang="en-GB" sz="1000" dirty="0">
                        <a:effectLst/>
                        <a:latin typeface="Calibri" panose="020F0502020204030204" pitchFamily="34" charset="0"/>
                        <a:ea typeface="Calibri" panose="020F0502020204030204" pitchFamily="34" charset="0"/>
                      </a:endParaRPr>
                    </a:p>
                  </a:txBody>
                  <a:tcPr marL="60873" marR="60873" marT="0" marB="0" anchor="ctr"/>
                </a:tc>
                <a:tc>
                  <a:txBody>
                    <a:bodyPr/>
                    <a:lstStyle/>
                    <a:p>
                      <a:pPr algn="ctr"/>
                      <a:r>
                        <a:rPr lang="en-GB" sz="1000">
                          <a:effectLst/>
                        </a:rPr>
                        <a:t>Description</a:t>
                      </a:r>
                      <a:endParaRPr lang="en-GB" sz="1000">
                        <a:effectLst/>
                        <a:latin typeface="Calibri" panose="020F0502020204030204" pitchFamily="34" charset="0"/>
                        <a:ea typeface="Calibri" panose="020F0502020204030204" pitchFamily="34" charset="0"/>
                      </a:endParaRPr>
                    </a:p>
                  </a:txBody>
                  <a:tcPr marL="0" marR="0" marT="0" marB="0"/>
                </a:tc>
                <a:extLst>
                  <a:ext uri="{0D108BD9-81ED-4DB2-BD59-A6C34878D82A}">
                    <a16:rowId xmlns:a16="http://schemas.microsoft.com/office/drawing/2014/main" val="3471445572"/>
                  </a:ext>
                </a:extLst>
              </a:tr>
              <a:tr h="1289253">
                <a:tc>
                  <a:txBody>
                    <a:bodyPr/>
                    <a:lstStyle/>
                    <a:p>
                      <a:pPr algn="ctr"/>
                      <a:r>
                        <a:rPr lang="en-GB" sz="1600" b="0" dirty="0">
                          <a:effectLst/>
                        </a:rPr>
                        <a:t> Effective</a:t>
                      </a:r>
                      <a:endParaRPr lang="en-GB" sz="1600" b="0" dirty="0">
                        <a:effectLst/>
                        <a:latin typeface="Calibri" panose="020F0502020204030204" pitchFamily="34" charset="0"/>
                        <a:ea typeface="Calibri" panose="020F0502020204030204" pitchFamily="34" charset="0"/>
                      </a:endParaRPr>
                    </a:p>
                  </a:txBody>
                  <a:tcPr marL="60873" marR="60873" marT="0" marB="0" anchor="ctr">
                    <a:solidFill>
                      <a:schemeClr val="accent6"/>
                    </a:solidFill>
                  </a:tcPr>
                </a:tc>
                <a:tc>
                  <a:txBody>
                    <a:bodyPr/>
                    <a:lstStyle/>
                    <a:p>
                      <a:pPr marL="342900" lvl="0" indent="-342900">
                        <a:buFont typeface="Symbol" panose="05050102010706020507" pitchFamily="18" charset="2"/>
                        <a:buChar char=""/>
                      </a:pPr>
                      <a:r>
                        <a:rPr lang="en-GB" sz="1400" dirty="0">
                          <a:effectLst/>
                        </a:rPr>
                        <a:t>Barrier is suitable to eliminate/prevent the threat or lessen likelihood/reduce severity of the consequence. </a:t>
                      </a:r>
                    </a:p>
                    <a:p>
                      <a:pPr marL="342900" lvl="0" indent="-342900">
                        <a:buFont typeface="Symbol" panose="05050102010706020507" pitchFamily="18" charset="2"/>
                        <a:buChar char=""/>
                      </a:pPr>
                      <a:r>
                        <a:rPr lang="en-GB" sz="1400" dirty="0">
                          <a:effectLst/>
                        </a:rPr>
                        <a:t>Barrier has been tested and proven to work as expected. </a:t>
                      </a:r>
                    </a:p>
                    <a:p>
                      <a:pPr marL="342900" lvl="0" indent="-342900">
                        <a:buFont typeface="Symbol" panose="05050102010706020507" pitchFamily="18" charset="2"/>
                        <a:buChar char=""/>
                      </a:pPr>
                      <a:r>
                        <a:rPr lang="en-GB" sz="1400" dirty="0">
                          <a:effectLst/>
                        </a:rPr>
                        <a:t>Barrier owner informed of responsibilities and has provided feedback/ assurance on the status of the barrier. </a:t>
                      </a:r>
                    </a:p>
                    <a:p>
                      <a:pPr marL="342900" lvl="0" indent="-342900" hangingPunct="1">
                        <a:buFont typeface="Symbol" panose="05050102010706020507" pitchFamily="18" charset="2"/>
                        <a:buChar char=""/>
                      </a:pPr>
                      <a:r>
                        <a:rPr lang="en-GB" sz="1400" dirty="0">
                          <a:effectLst/>
                        </a:rPr>
                        <a:t>Barrier is supported by documented evidence. </a:t>
                      </a:r>
                    </a:p>
                    <a:p>
                      <a:pPr marL="342900" lvl="0" indent="-342900">
                        <a:buFont typeface="Symbol" panose="05050102010706020507" pitchFamily="18" charset="2"/>
                        <a:buChar char=""/>
                      </a:pPr>
                      <a:r>
                        <a:rPr lang="en-GB" sz="1400" dirty="0">
                          <a:effectLst/>
                        </a:rPr>
                        <a:t>There are sufficient resources available to maintain the effectiveness of the barrier. </a:t>
                      </a:r>
                      <a:endParaRPr lang="en-GB" sz="1400" dirty="0">
                        <a:solidFill>
                          <a:srgbClr val="000000"/>
                        </a:solidFill>
                        <a:effectLst/>
                        <a:latin typeface="Times New Roman" panose="02020603050405020304" pitchFamily="18" charset="0"/>
                        <a:ea typeface="Calibri" panose="020F0502020204030204" pitchFamily="34" charset="0"/>
                      </a:endParaRPr>
                    </a:p>
                  </a:txBody>
                  <a:tcPr marL="0" marR="0" marT="0" marB="0" anchor="ctr"/>
                </a:tc>
                <a:extLst>
                  <a:ext uri="{0D108BD9-81ED-4DB2-BD59-A6C34878D82A}">
                    <a16:rowId xmlns:a16="http://schemas.microsoft.com/office/drawing/2014/main" val="4238921955"/>
                  </a:ext>
                </a:extLst>
              </a:tr>
              <a:tr h="1454046">
                <a:tc>
                  <a:txBody>
                    <a:bodyPr/>
                    <a:lstStyle/>
                    <a:p>
                      <a:pPr algn="ctr"/>
                      <a:r>
                        <a:rPr lang="en-GB" sz="1600" b="0" dirty="0">
                          <a:effectLst/>
                        </a:rPr>
                        <a:t> Adequate</a:t>
                      </a:r>
                      <a:endParaRPr lang="en-GB" sz="1600" b="0" dirty="0">
                        <a:effectLst/>
                        <a:latin typeface="Calibri" panose="020F0502020204030204" pitchFamily="34" charset="0"/>
                        <a:ea typeface="Calibri" panose="020F0502020204030204" pitchFamily="34" charset="0"/>
                      </a:endParaRPr>
                    </a:p>
                  </a:txBody>
                  <a:tcPr marL="60873" marR="60873" marT="0" marB="0" anchor="ctr">
                    <a:solidFill>
                      <a:srgbClr val="00B050"/>
                    </a:solidFill>
                  </a:tcPr>
                </a:tc>
                <a:tc>
                  <a:txBody>
                    <a:bodyPr/>
                    <a:lstStyle/>
                    <a:p>
                      <a:pPr marL="342900" lvl="0" indent="-342900">
                        <a:buFont typeface="Symbol" panose="05050102010706020507" pitchFamily="18" charset="2"/>
                        <a:buChar char=""/>
                      </a:pPr>
                      <a:r>
                        <a:rPr lang="en-GB" sz="1400" dirty="0">
                          <a:effectLst/>
                        </a:rPr>
                        <a:t>Barrier is suitable to eliminate/prevent the threat or lessen likelihood/reduce severity of the consequence. SME judgement suggests the barrier will work as expected, when needed but there might not be documentary evidence to support the assumption. </a:t>
                      </a:r>
                    </a:p>
                    <a:p>
                      <a:pPr marL="342900" lvl="0" indent="-342900">
                        <a:buFont typeface="Symbol" panose="05050102010706020507" pitchFamily="18" charset="2"/>
                        <a:buChar char=""/>
                      </a:pPr>
                      <a:r>
                        <a:rPr lang="en-GB" sz="1400" dirty="0">
                          <a:effectLst/>
                        </a:rPr>
                        <a:t>Description of effectiveness rating in place through SQEP assessment. </a:t>
                      </a:r>
                    </a:p>
                    <a:p>
                      <a:pPr marL="342900" lvl="0" indent="-342900">
                        <a:buFont typeface="Symbol" panose="05050102010706020507" pitchFamily="18" charset="2"/>
                        <a:buChar char=""/>
                      </a:pPr>
                      <a:r>
                        <a:rPr lang="en-GB" sz="1400" dirty="0">
                          <a:effectLst/>
                        </a:rPr>
                        <a:t>Barrier has an owner assigned through SQEP assessment.</a:t>
                      </a:r>
                    </a:p>
                    <a:p>
                      <a:pPr marL="342900" lvl="0" indent="-342900">
                        <a:buFont typeface="Symbol" panose="05050102010706020507" pitchFamily="18" charset="2"/>
                        <a:buChar char=""/>
                      </a:pPr>
                      <a:r>
                        <a:rPr lang="en-GB" sz="1400" dirty="0">
                          <a:effectLst/>
                        </a:rPr>
                        <a:t>Procedural barriers should always be Adequate at best. </a:t>
                      </a:r>
                      <a:endParaRPr lang="en-GB" sz="1400" dirty="0">
                        <a:solidFill>
                          <a:srgbClr val="000000"/>
                        </a:solidFill>
                        <a:effectLst/>
                        <a:latin typeface="Times New Roman" panose="02020603050405020304" pitchFamily="18" charset="0"/>
                        <a:ea typeface="Calibri" panose="020F0502020204030204" pitchFamily="34" charset="0"/>
                      </a:endParaRPr>
                    </a:p>
                  </a:txBody>
                  <a:tcPr marL="0" marR="0" marT="0" marB="0" anchor="ctr"/>
                </a:tc>
                <a:extLst>
                  <a:ext uri="{0D108BD9-81ED-4DB2-BD59-A6C34878D82A}">
                    <a16:rowId xmlns:a16="http://schemas.microsoft.com/office/drawing/2014/main" val="2808449456"/>
                  </a:ext>
                </a:extLst>
              </a:tr>
              <a:tr h="1004341">
                <a:tc>
                  <a:txBody>
                    <a:bodyPr/>
                    <a:lstStyle/>
                    <a:p>
                      <a:pPr algn="ctr"/>
                      <a:r>
                        <a:rPr lang="en-GB" sz="1600" b="0" dirty="0">
                          <a:solidFill>
                            <a:schemeClr val="tx1"/>
                          </a:solidFill>
                          <a:effectLst/>
                        </a:rPr>
                        <a:t>Weak</a:t>
                      </a:r>
                      <a:endParaRPr lang="en-GB" sz="1600" b="0" dirty="0">
                        <a:solidFill>
                          <a:schemeClr val="tx1"/>
                        </a:solidFill>
                        <a:effectLst/>
                        <a:latin typeface="Calibri" panose="020F0502020204030204" pitchFamily="34" charset="0"/>
                        <a:ea typeface="Calibri" panose="020F0502020204030204" pitchFamily="34" charset="0"/>
                      </a:endParaRPr>
                    </a:p>
                  </a:txBody>
                  <a:tcPr marL="60873" marR="60873" marT="0" marB="0" anchor="ctr">
                    <a:solidFill>
                      <a:srgbClr val="FFC000"/>
                    </a:solidFill>
                  </a:tcPr>
                </a:tc>
                <a:tc>
                  <a:txBody>
                    <a:bodyPr/>
                    <a:lstStyle/>
                    <a:p>
                      <a:pPr marL="342900" lvl="0" indent="-342900">
                        <a:buFont typeface="Symbol" panose="05050102010706020507" pitchFamily="18" charset="2"/>
                        <a:buChar char=""/>
                      </a:pPr>
                      <a:r>
                        <a:rPr lang="en-GB" sz="1400" dirty="0">
                          <a:effectLst/>
                        </a:rPr>
                        <a:t>The barrier is in place and offers some level of control over the threat, but the adequacy and/or ability of the barrier is considered to be sub-optimal. </a:t>
                      </a:r>
                    </a:p>
                    <a:p>
                      <a:pPr marL="342900" lvl="0" indent="-342900" hangingPunct="1">
                        <a:buFont typeface="Symbol" panose="05050102010706020507" pitchFamily="18" charset="2"/>
                        <a:buChar char=""/>
                      </a:pPr>
                      <a:r>
                        <a:rPr lang="en-GB" sz="1400" dirty="0">
                          <a:effectLst/>
                        </a:rPr>
                        <a:t>Is the default assessment for purely HF related barriers (</a:t>
                      </a:r>
                      <a:r>
                        <a:rPr lang="en-GB" sz="1400" dirty="0" err="1">
                          <a:effectLst/>
                        </a:rPr>
                        <a:t>eg</a:t>
                      </a:r>
                      <a:r>
                        <a:rPr lang="en-GB" sz="1400" dirty="0">
                          <a:effectLst/>
                        </a:rPr>
                        <a:t>, “Behavioural” barrier Type) unless there is clear evidence to the contrary.</a:t>
                      </a:r>
                      <a:endParaRPr lang="en-GB" sz="1400" dirty="0">
                        <a:effectLst/>
                        <a:latin typeface="Arial" panose="020B0604020202020204" pitchFamily="34" charset="0"/>
                        <a:ea typeface="Calibri" panose="020F0502020204030204" pitchFamily="34" charset="0"/>
                      </a:endParaRPr>
                    </a:p>
                  </a:txBody>
                  <a:tcPr marL="0" marR="0" marT="0" marB="0" anchor="ctr"/>
                </a:tc>
                <a:extLst>
                  <a:ext uri="{0D108BD9-81ED-4DB2-BD59-A6C34878D82A}">
                    <a16:rowId xmlns:a16="http://schemas.microsoft.com/office/drawing/2014/main" val="3291302222"/>
                  </a:ext>
                </a:extLst>
              </a:tr>
              <a:tr h="600578">
                <a:tc>
                  <a:txBody>
                    <a:bodyPr/>
                    <a:lstStyle/>
                    <a:p>
                      <a:pPr algn="ctr"/>
                      <a:r>
                        <a:rPr lang="en-GB" sz="1600" b="0" dirty="0">
                          <a:effectLst/>
                        </a:rPr>
                        <a:t> Inadequate</a:t>
                      </a:r>
                      <a:endParaRPr lang="en-GB" sz="1600" b="0" dirty="0">
                        <a:effectLst/>
                        <a:latin typeface="Calibri" panose="020F0502020204030204" pitchFamily="34" charset="0"/>
                        <a:ea typeface="Calibri" panose="020F0502020204030204" pitchFamily="34" charset="0"/>
                      </a:endParaRPr>
                    </a:p>
                  </a:txBody>
                  <a:tcPr marL="60873" marR="60873" marT="0" marB="0" anchor="ctr">
                    <a:solidFill>
                      <a:srgbClr val="FF0000"/>
                    </a:solidFill>
                  </a:tcPr>
                </a:tc>
                <a:tc>
                  <a:txBody>
                    <a:bodyPr/>
                    <a:lstStyle/>
                    <a:p>
                      <a:pPr marL="342900" lvl="0" indent="-342900">
                        <a:buFont typeface="Symbol" panose="05050102010706020507" pitchFamily="18" charset="2"/>
                        <a:buChar char=""/>
                      </a:pPr>
                      <a:r>
                        <a:rPr lang="en-GB" sz="1400" dirty="0">
                          <a:effectLst/>
                        </a:rPr>
                        <a:t>A mitigation that is in place but does not operate reliably or as expected. </a:t>
                      </a:r>
                    </a:p>
                    <a:p>
                      <a:pPr marL="342900" lvl="0" indent="-342900" hangingPunct="1">
                        <a:buFont typeface="Symbol" panose="05050102010706020507" pitchFamily="18" charset="2"/>
                        <a:buChar char=""/>
                      </a:pPr>
                      <a:r>
                        <a:rPr lang="en-GB" sz="1400" dirty="0">
                          <a:effectLst/>
                        </a:rPr>
                        <a:t>Applies especially to technical solutions that do not deliver the intended level of control. </a:t>
                      </a:r>
                      <a:endParaRPr lang="en-GB" sz="1400" dirty="0">
                        <a:effectLst/>
                        <a:latin typeface="Arial" panose="020B0604020202020204" pitchFamily="34" charset="0"/>
                        <a:ea typeface="Calibri" panose="020F0502020204030204" pitchFamily="34" charset="0"/>
                      </a:endParaRPr>
                    </a:p>
                  </a:txBody>
                  <a:tcPr marL="0" marR="0" marT="0" marB="0" anchor="ctr"/>
                </a:tc>
                <a:extLst>
                  <a:ext uri="{0D108BD9-81ED-4DB2-BD59-A6C34878D82A}">
                    <a16:rowId xmlns:a16="http://schemas.microsoft.com/office/drawing/2014/main" val="1953488290"/>
                  </a:ext>
                </a:extLst>
              </a:tr>
              <a:tr h="584616">
                <a:tc>
                  <a:txBody>
                    <a:bodyPr/>
                    <a:lstStyle/>
                    <a:p>
                      <a:pPr algn="ctr"/>
                      <a:r>
                        <a:rPr lang="en-GB" sz="1600" b="0" dirty="0">
                          <a:solidFill>
                            <a:schemeClr val="tx1"/>
                          </a:solidFill>
                          <a:effectLst/>
                        </a:rPr>
                        <a:t>Unknown </a:t>
                      </a:r>
                      <a:endParaRPr lang="en-GB" sz="1600" b="0" dirty="0">
                        <a:solidFill>
                          <a:schemeClr val="tx1"/>
                        </a:solidFill>
                        <a:effectLst/>
                        <a:latin typeface="Calibri" panose="020F0502020204030204" pitchFamily="34" charset="0"/>
                        <a:ea typeface="Calibri" panose="020F0502020204030204" pitchFamily="34" charset="0"/>
                      </a:endParaRPr>
                    </a:p>
                  </a:txBody>
                  <a:tcPr marL="60873" marR="60873" marT="0" marB="0" anchor="ctr">
                    <a:solidFill>
                      <a:schemeClr val="bg1">
                        <a:lumMod val="85000"/>
                      </a:schemeClr>
                    </a:solidFill>
                  </a:tcPr>
                </a:tc>
                <a:tc>
                  <a:txBody>
                    <a:bodyPr/>
                    <a:lstStyle/>
                    <a:p>
                      <a:pPr marL="342900" lvl="0" indent="-342900">
                        <a:buFont typeface="Symbol" panose="05050102010706020507" pitchFamily="18" charset="2"/>
                        <a:buChar char=""/>
                      </a:pPr>
                      <a:r>
                        <a:rPr lang="en-GB" sz="1400" dirty="0">
                          <a:effectLst/>
                        </a:rPr>
                        <a:t>The barrier has been included in the </a:t>
                      </a:r>
                      <a:r>
                        <a:rPr lang="en-GB" sz="1400" dirty="0" err="1">
                          <a:effectLst/>
                        </a:rPr>
                        <a:t>BowTie</a:t>
                      </a:r>
                      <a:r>
                        <a:rPr lang="en-GB" sz="1400" dirty="0">
                          <a:effectLst/>
                        </a:rPr>
                        <a:t> but has not been assessed by a SQEP panel for effectiveness. </a:t>
                      </a:r>
                      <a:endParaRPr lang="en-GB" sz="1400" dirty="0">
                        <a:solidFill>
                          <a:srgbClr val="000000"/>
                        </a:solidFill>
                        <a:effectLst/>
                        <a:latin typeface="Times New Roman" panose="02020603050405020304" pitchFamily="18" charset="0"/>
                        <a:ea typeface="Calibri" panose="020F0502020204030204" pitchFamily="34" charset="0"/>
                      </a:endParaRPr>
                    </a:p>
                  </a:txBody>
                  <a:tcPr marL="0" marR="0" marT="0" marB="0" anchor="ctr"/>
                </a:tc>
                <a:extLst>
                  <a:ext uri="{0D108BD9-81ED-4DB2-BD59-A6C34878D82A}">
                    <a16:rowId xmlns:a16="http://schemas.microsoft.com/office/drawing/2014/main" val="902581848"/>
                  </a:ext>
                </a:extLst>
              </a:tr>
              <a:tr h="584616">
                <a:tc>
                  <a:txBody>
                    <a:bodyPr/>
                    <a:lstStyle/>
                    <a:p>
                      <a:pPr algn="ctr"/>
                      <a:r>
                        <a:rPr lang="en-GB" sz="1600" b="0" dirty="0">
                          <a:effectLst/>
                        </a:rPr>
                        <a:t> Not Present</a:t>
                      </a:r>
                      <a:endParaRPr lang="en-GB" sz="1600" b="0" dirty="0">
                        <a:effectLst/>
                        <a:latin typeface="Calibri" panose="020F0502020204030204" pitchFamily="34" charset="0"/>
                        <a:ea typeface="Calibri" panose="020F0502020204030204" pitchFamily="34" charset="0"/>
                      </a:endParaRPr>
                    </a:p>
                  </a:txBody>
                  <a:tcPr marL="60873" marR="60873" marT="0" marB="0" anchor="ctr">
                    <a:solidFill>
                      <a:schemeClr val="tx1"/>
                    </a:solidFill>
                  </a:tcPr>
                </a:tc>
                <a:tc>
                  <a:txBody>
                    <a:bodyPr/>
                    <a:lstStyle/>
                    <a:p>
                      <a:pPr marL="342900" lvl="0" indent="-342900">
                        <a:buFont typeface="Symbol" panose="05050102010706020507" pitchFamily="18" charset="2"/>
                        <a:buChar char=""/>
                      </a:pPr>
                      <a:r>
                        <a:rPr lang="en-GB" sz="1400" dirty="0">
                          <a:effectLst/>
                        </a:rPr>
                        <a:t>Applies to any mitigation that is known to exist and is considered appropriate in the subject </a:t>
                      </a:r>
                      <a:r>
                        <a:rPr lang="en-GB" sz="1400" dirty="0" err="1">
                          <a:effectLst/>
                        </a:rPr>
                        <a:t>BowTie</a:t>
                      </a:r>
                      <a:r>
                        <a:rPr lang="en-GB" sz="1400" dirty="0">
                          <a:effectLst/>
                        </a:rPr>
                        <a:t>. Includes: Not present unfunded (purely aspirational) and Not Present funded (planed for future incorporation). </a:t>
                      </a:r>
                      <a:endParaRPr lang="en-GB" sz="1400" dirty="0">
                        <a:solidFill>
                          <a:srgbClr val="000000"/>
                        </a:solidFill>
                        <a:effectLst/>
                        <a:latin typeface="Times New Roman" panose="02020603050405020304" pitchFamily="18" charset="0"/>
                        <a:ea typeface="Calibri" panose="020F0502020204030204" pitchFamily="34" charset="0"/>
                      </a:endParaRPr>
                    </a:p>
                  </a:txBody>
                  <a:tcPr marL="0" marR="0" marT="0" marB="0" anchor="ctr"/>
                </a:tc>
                <a:extLst>
                  <a:ext uri="{0D108BD9-81ED-4DB2-BD59-A6C34878D82A}">
                    <a16:rowId xmlns:a16="http://schemas.microsoft.com/office/drawing/2014/main" val="1538890133"/>
                  </a:ext>
                </a:extLst>
              </a:tr>
            </a:tbl>
          </a:graphicData>
        </a:graphic>
      </p:graphicFrame>
      <p:sp>
        <p:nvSpPr>
          <p:cNvPr id="7" name="Rectangle 14">
            <a:extLst>
              <a:ext uri="{FF2B5EF4-FFF2-40B4-BE49-F238E27FC236}">
                <a16:creationId xmlns:a16="http://schemas.microsoft.com/office/drawing/2014/main" id="{17B21579-33AD-4776-A336-C7F7B38FC223}"/>
              </a:ext>
            </a:extLst>
          </p:cNvPr>
          <p:cNvSpPr>
            <a:spLocks noChangeArrowheads="1"/>
          </p:cNvSpPr>
          <p:nvPr/>
        </p:nvSpPr>
        <p:spPr bwMode="auto">
          <a:xfrm>
            <a:off x="2020888" y="1700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4" name="Rectangle 7">
            <a:extLst>
              <a:ext uri="{FF2B5EF4-FFF2-40B4-BE49-F238E27FC236}">
                <a16:creationId xmlns:a16="http://schemas.microsoft.com/office/drawing/2014/main" id="{D0C5E0E8-94AB-4FA5-846C-596FF46F11EE}"/>
              </a:ext>
            </a:extLst>
          </p:cNvPr>
          <p:cNvSpPr>
            <a:spLocks noGrp="1" noChangeArrowheads="1"/>
          </p:cNvSpPr>
          <p:nvPr>
            <p:ph type="title"/>
          </p:nvPr>
        </p:nvSpPr>
        <p:spPr>
          <a:xfrm>
            <a:off x="2173574" y="41805"/>
            <a:ext cx="7045377" cy="647700"/>
          </a:xfrm>
          <a:noFill/>
        </p:spPr>
        <p:txBody>
          <a:bodyPr/>
          <a:lstStyle/>
          <a:p>
            <a:pPr algn="ctr" eaLnBrk="1" hangingPunct="1"/>
            <a:r>
              <a:rPr lang="en-GB" dirty="0"/>
              <a:t>Barrier Effectiveness Criteria</a:t>
            </a:r>
          </a:p>
        </p:txBody>
      </p:sp>
    </p:spTree>
    <p:extLst>
      <p:ext uri="{BB962C8B-B14F-4D97-AF65-F5344CB8AC3E}">
        <p14:creationId xmlns:p14="http://schemas.microsoft.com/office/powerpoint/2010/main" val="2494829464"/>
      </p:ext>
    </p:extLst>
  </p:cSld>
  <p:clrMapOvr>
    <a:masterClrMapping/>
  </p:clrMapOvr>
  <p:transition>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1E8876F-F406-4B04-958C-A1519FD77DC4}"/>
              </a:ext>
            </a:extLst>
          </p:cNvPr>
          <p:cNvSpPr>
            <a:spLocks noGrp="1"/>
          </p:cNvSpPr>
          <p:nvPr>
            <p:ph idx="1"/>
          </p:nvPr>
        </p:nvSpPr>
        <p:spPr/>
        <p:txBody>
          <a:bodyPr/>
          <a:lstStyle/>
          <a:p>
            <a:pPr marL="0" indent="0">
              <a:buNone/>
            </a:pPr>
            <a:r>
              <a:rPr lang="en-GB" sz="1800" dirty="0">
                <a:effectLst/>
                <a:latin typeface="Calibri" panose="020F0502020204030204" pitchFamily="34" charset="0"/>
                <a:ea typeface="Calibri" panose="020F0502020204030204" pitchFamily="34" charset="0"/>
              </a:rPr>
              <a:t>When communicating EFT’s into the ADH the use of the common likelihood assessments from RA1210, reproduced below, should be used. These assessment ratings are assigned to the ET and EFT by using the TE Release risk matrix defined within </a:t>
            </a:r>
            <a:r>
              <a:rPr lang="en-GB" sz="1800" dirty="0" err="1">
                <a:effectLst/>
                <a:latin typeface="Calibri" panose="020F0502020204030204" pitchFamily="34" charset="0"/>
                <a:ea typeface="Calibri" panose="020F0502020204030204" pitchFamily="34" charset="0"/>
              </a:rPr>
              <a:t>BowTieServer</a:t>
            </a:r>
            <a:endParaRPr lang="en-GB" sz="1800" dirty="0">
              <a:effectLst/>
              <a:latin typeface="Calibri" panose="020F0502020204030204" pitchFamily="34" charset="0"/>
              <a:ea typeface="Calibri" panose="020F0502020204030204" pitchFamily="34" charset="0"/>
            </a:endParaRPr>
          </a:p>
          <a:p>
            <a:pPr marL="0" indent="0">
              <a:buNone/>
            </a:pPr>
            <a:endParaRPr lang="en-GB" dirty="0"/>
          </a:p>
          <a:p>
            <a:pPr marL="0" indent="0">
              <a:buNone/>
            </a:pPr>
            <a:endParaRPr lang="en-GB" dirty="0"/>
          </a:p>
        </p:txBody>
      </p:sp>
      <p:graphicFrame>
        <p:nvGraphicFramePr>
          <p:cNvPr id="6" name="Table 5">
            <a:extLst>
              <a:ext uri="{FF2B5EF4-FFF2-40B4-BE49-F238E27FC236}">
                <a16:creationId xmlns:a16="http://schemas.microsoft.com/office/drawing/2014/main" id="{F9EA80B1-519B-4D2A-8436-411EB07D0895}"/>
              </a:ext>
            </a:extLst>
          </p:cNvPr>
          <p:cNvGraphicFramePr>
            <a:graphicFrameLocks noGrp="1"/>
          </p:cNvGraphicFramePr>
          <p:nvPr>
            <p:extLst>
              <p:ext uri="{D42A27DB-BD31-4B8C-83A1-F6EECF244321}">
                <p14:modId xmlns:p14="http://schemas.microsoft.com/office/powerpoint/2010/main" val="3397116498"/>
              </p:ext>
            </p:extLst>
          </p:nvPr>
        </p:nvGraphicFramePr>
        <p:xfrm>
          <a:off x="1162700" y="2996952"/>
          <a:ext cx="9217024" cy="1584175"/>
        </p:xfrm>
        <a:graphic>
          <a:graphicData uri="http://schemas.openxmlformats.org/drawingml/2006/table">
            <a:tbl>
              <a:tblPr firstRow="1" firstCol="1" bandRow="1"/>
              <a:tblGrid>
                <a:gridCol w="4608034">
                  <a:extLst>
                    <a:ext uri="{9D8B030D-6E8A-4147-A177-3AD203B41FA5}">
                      <a16:colId xmlns:a16="http://schemas.microsoft.com/office/drawing/2014/main" val="3091691269"/>
                    </a:ext>
                  </a:extLst>
                </a:gridCol>
                <a:gridCol w="4608990">
                  <a:extLst>
                    <a:ext uri="{9D8B030D-6E8A-4147-A177-3AD203B41FA5}">
                      <a16:colId xmlns:a16="http://schemas.microsoft.com/office/drawing/2014/main" val="3417573688"/>
                    </a:ext>
                  </a:extLst>
                </a:gridCol>
              </a:tblGrid>
              <a:tr h="316835">
                <a:tc>
                  <a:txBody>
                    <a:bodyPr/>
                    <a:lstStyle/>
                    <a:p>
                      <a:pPr marR="38100" algn="ctr">
                        <a:lnSpc>
                          <a:spcPct val="101000"/>
                        </a:lnSpc>
                        <a:spcAft>
                          <a:spcPts val="50"/>
                        </a:spcAft>
                      </a:pPr>
                      <a:r>
                        <a:rPr lang="en-GB" sz="1800" dirty="0">
                          <a:effectLst/>
                          <a:latin typeface="Calibri" panose="020F0502020204030204" pitchFamily="34" charset="0"/>
                          <a:ea typeface="Calibri" panose="020F0502020204030204" pitchFamily="34" charset="0"/>
                          <a:cs typeface="Calibri" panose="020F0502020204030204" pitchFamily="34" charset="0"/>
                        </a:rPr>
                        <a:t>Likelihood Assessment Category</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R="38100" algn="ctr">
                        <a:lnSpc>
                          <a:spcPct val="101000"/>
                        </a:lnSpc>
                        <a:spcAft>
                          <a:spcPts val="50"/>
                        </a:spcAft>
                      </a:pPr>
                      <a:r>
                        <a:rPr lang="en-GB" sz="1800">
                          <a:effectLst/>
                          <a:latin typeface="Calibri" panose="020F0502020204030204" pitchFamily="34" charset="0"/>
                          <a:ea typeface="Calibri" panose="020F0502020204030204" pitchFamily="34" charset="0"/>
                          <a:cs typeface="Calibri" panose="020F0502020204030204" pitchFamily="34" charset="0"/>
                        </a:rPr>
                        <a:t>Definition</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38798724"/>
                  </a:ext>
                </a:extLst>
              </a:tr>
              <a:tr h="316835">
                <a:tc>
                  <a:txBody>
                    <a:bodyPr/>
                    <a:lstStyle/>
                    <a:p>
                      <a:pPr marR="38100" algn="ctr">
                        <a:lnSpc>
                          <a:spcPct val="101000"/>
                        </a:lnSpc>
                        <a:spcAft>
                          <a:spcPts val="50"/>
                        </a:spcAft>
                      </a:pPr>
                      <a:r>
                        <a:rPr lang="en-GB" sz="18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Frequent</a:t>
                      </a:r>
                      <a:endParaRPr lang="en-GB" sz="1800" dirty="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marR="38100" algn="ctr">
                        <a:lnSpc>
                          <a:spcPct val="101000"/>
                        </a:lnSpc>
                        <a:spcAft>
                          <a:spcPts val="50"/>
                        </a:spcAft>
                      </a:pPr>
                      <a:r>
                        <a:rPr lang="en-GB" sz="1800">
                          <a:effectLst/>
                          <a:latin typeface="Calibri" panose="020F0502020204030204" pitchFamily="34" charset="0"/>
                          <a:ea typeface="Calibri" panose="020F0502020204030204" pitchFamily="34" charset="0"/>
                          <a:cs typeface="Calibri" panose="020F0502020204030204" pitchFamily="34" charset="0"/>
                        </a:rPr>
                        <a:t>Likely to occur at least several times a year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5719154"/>
                  </a:ext>
                </a:extLst>
              </a:tr>
              <a:tr h="316835">
                <a:tc>
                  <a:txBody>
                    <a:bodyPr/>
                    <a:lstStyle/>
                    <a:p>
                      <a:pPr marR="38100" algn="ctr">
                        <a:lnSpc>
                          <a:spcPct val="101000"/>
                        </a:lnSpc>
                        <a:spcAft>
                          <a:spcPts val="50"/>
                        </a:spcAft>
                      </a:pPr>
                      <a:r>
                        <a:rPr lang="en-GB"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Occasional</a:t>
                      </a:r>
                      <a:endParaRPr lang="en-GB" sz="18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C000"/>
                    </a:solidFill>
                  </a:tcPr>
                </a:tc>
                <a:tc>
                  <a:txBody>
                    <a:bodyPr/>
                    <a:lstStyle/>
                    <a:p>
                      <a:pPr marR="38100" algn="ctr">
                        <a:lnSpc>
                          <a:spcPct val="101000"/>
                        </a:lnSpc>
                        <a:spcAft>
                          <a:spcPts val="50"/>
                        </a:spcAft>
                      </a:pPr>
                      <a:r>
                        <a:rPr lang="en-GB" sz="1800" dirty="0">
                          <a:effectLst/>
                          <a:latin typeface="Calibri" panose="020F0502020204030204" pitchFamily="34" charset="0"/>
                          <a:ea typeface="Calibri" panose="020F0502020204030204" pitchFamily="34" charset="0"/>
                          <a:cs typeface="Calibri" panose="020F0502020204030204" pitchFamily="34" charset="0"/>
                        </a:rPr>
                        <a:t>Likely to occur one or more times per year</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429696069"/>
                  </a:ext>
                </a:extLst>
              </a:tr>
              <a:tr h="316835">
                <a:tc>
                  <a:txBody>
                    <a:bodyPr/>
                    <a:lstStyle/>
                    <a:p>
                      <a:pPr marR="38100" algn="ctr">
                        <a:lnSpc>
                          <a:spcPct val="101000"/>
                        </a:lnSpc>
                        <a:spcAft>
                          <a:spcPts val="50"/>
                        </a:spcAft>
                      </a:pPr>
                      <a:r>
                        <a:rPr lang="en-GB"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Remote</a:t>
                      </a:r>
                      <a:endParaRPr lang="en-GB" sz="18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marR="38100" algn="ctr">
                        <a:lnSpc>
                          <a:spcPct val="101000"/>
                        </a:lnSpc>
                        <a:spcAft>
                          <a:spcPts val="50"/>
                        </a:spcAft>
                      </a:pPr>
                      <a:r>
                        <a:rPr lang="en-GB" sz="1800" dirty="0">
                          <a:effectLst/>
                          <a:latin typeface="Calibri" panose="020F0502020204030204" pitchFamily="34" charset="0"/>
                          <a:ea typeface="Calibri" panose="020F0502020204030204" pitchFamily="34" charset="0"/>
                          <a:cs typeface="Calibri" panose="020F0502020204030204" pitchFamily="34" charset="0"/>
                        </a:rPr>
                        <a:t>Likely to occur one or more times in 10 years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84269875"/>
                  </a:ext>
                </a:extLst>
              </a:tr>
              <a:tr h="316835">
                <a:tc>
                  <a:txBody>
                    <a:bodyPr/>
                    <a:lstStyle/>
                    <a:p>
                      <a:pPr marR="38100" algn="ctr">
                        <a:lnSpc>
                          <a:spcPct val="101000"/>
                        </a:lnSpc>
                        <a:spcAft>
                          <a:spcPts val="50"/>
                        </a:spcAft>
                      </a:pPr>
                      <a:r>
                        <a:rPr lang="en-GB" sz="1800">
                          <a:solidFill>
                            <a:srgbClr val="000000"/>
                          </a:solidFill>
                          <a:effectLst/>
                          <a:latin typeface="Calibri" panose="020F0502020204030204" pitchFamily="34" charset="0"/>
                          <a:ea typeface="Calibri" panose="020F0502020204030204" pitchFamily="34" charset="0"/>
                          <a:cs typeface="Calibri" panose="020F0502020204030204" pitchFamily="34" charset="0"/>
                        </a:rPr>
                        <a:t>Improbable</a:t>
                      </a:r>
                      <a:endParaRPr lang="en-GB" sz="1800">
                        <a:effectLst/>
                        <a:latin typeface="Calibri" panose="020F0502020204030204" pitchFamily="34" charset="0"/>
                        <a:ea typeface="Calibri" panose="020F0502020204030204" pitchFamily="34" charset="0"/>
                        <a:cs typeface="Calibri" panose="020F0502020204030204" pitchFamily="34"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B0F0"/>
                    </a:solidFill>
                  </a:tcPr>
                </a:tc>
                <a:tc>
                  <a:txBody>
                    <a:bodyPr/>
                    <a:lstStyle/>
                    <a:p>
                      <a:pPr marR="38100" algn="ctr">
                        <a:lnSpc>
                          <a:spcPct val="101000"/>
                        </a:lnSpc>
                        <a:spcAft>
                          <a:spcPts val="50"/>
                        </a:spcAft>
                      </a:pPr>
                      <a:r>
                        <a:rPr lang="en-GB" sz="1800" dirty="0">
                          <a:effectLst/>
                          <a:latin typeface="Calibri" panose="020F0502020204030204" pitchFamily="34" charset="0"/>
                          <a:ea typeface="Calibri" panose="020F0502020204030204" pitchFamily="34" charset="0"/>
                          <a:cs typeface="Calibri" panose="020F0502020204030204" pitchFamily="34" charset="0"/>
                        </a:rPr>
                        <a:t>Unlikely to occur in 10 years</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81263242"/>
                  </a:ext>
                </a:extLst>
              </a:tr>
            </a:tbl>
          </a:graphicData>
        </a:graphic>
      </p:graphicFrame>
      <p:sp>
        <p:nvSpPr>
          <p:cNvPr id="4" name="Rectangle 7">
            <a:extLst>
              <a:ext uri="{FF2B5EF4-FFF2-40B4-BE49-F238E27FC236}">
                <a16:creationId xmlns:a16="http://schemas.microsoft.com/office/drawing/2014/main" id="{8E4DBFE5-E743-411D-B55E-106F77C2B629}"/>
              </a:ext>
            </a:extLst>
          </p:cNvPr>
          <p:cNvSpPr>
            <a:spLocks noGrp="1" noChangeArrowheads="1"/>
          </p:cNvSpPr>
          <p:nvPr>
            <p:ph type="title"/>
          </p:nvPr>
        </p:nvSpPr>
        <p:spPr>
          <a:xfrm>
            <a:off x="2248524" y="404145"/>
            <a:ext cx="7045377" cy="647700"/>
          </a:xfrm>
          <a:noFill/>
        </p:spPr>
        <p:txBody>
          <a:bodyPr/>
          <a:lstStyle/>
          <a:p>
            <a:pPr algn="ctr" eaLnBrk="1" hangingPunct="1"/>
            <a:r>
              <a:rPr lang="en-GB" dirty="0"/>
              <a:t>Likelihood Assessment Criteria</a:t>
            </a:r>
          </a:p>
        </p:txBody>
      </p:sp>
    </p:spTree>
    <p:extLst>
      <p:ext uri="{BB962C8B-B14F-4D97-AF65-F5344CB8AC3E}">
        <p14:creationId xmlns:p14="http://schemas.microsoft.com/office/powerpoint/2010/main" val="3694728349"/>
      </p:ext>
    </p:extLst>
  </p:cSld>
  <p:clrMapOvr>
    <a:masterClrMapping/>
  </p:clrMapOvr>
  <p:transition>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frsbsk1300.r-ace.atk\bskhome$\wils1137-r\Desktop\Capture.JPG"/>
          <p:cNvPicPr/>
          <p:nvPr/>
        </p:nvPicPr>
        <p:blipFill>
          <a:blip r:embed="rId3" cstate="print"/>
          <a:srcRect/>
          <a:stretch>
            <a:fillRect/>
          </a:stretch>
        </p:blipFill>
        <p:spPr bwMode="auto">
          <a:xfrm>
            <a:off x="1592904" y="548681"/>
            <a:ext cx="9003601" cy="5976664"/>
          </a:xfrm>
          <a:prstGeom prst="rect">
            <a:avLst/>
          </a:prstGeom>
          <a:noFill/>
          <a:ln w="9525">
            <a:noFill/>
            <a:miter lim="800000"/>
            <a:headEnd/>
            <a:tailEnd/>
          </a:ln>
        </p:spPr>
      </p:pic>
      <p:sp>
        <p:nvSpPr>
          <p:cNvPr id="11266" name="Rectangle 2"/>
          <p:cNvSpPr>
            <a:spLocks noChangeArrowheads="1"/>
          </p:cNvSpPr>
          <p:nvPr/>
        </p:nvSpPr>
        <p:spPr bwMode="auto">
          <a:xfrm>
            <a:off x="1524001" y="-184666"/>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000000"/>
              </a:solidFill>
              <a:effectLst/>
              <a:uLnTx/>
              <a:uFillTx/>
              <a:latin typeface="Arial"/>
              <a:ea typeface="+mn-ea"/>
              <a:cs typeface="Arial"/>
            </a:endParaRPr>
          </a:p>
        </p:txBody>
      </p:sp>
    </p:spTree>
  </p:cSld>
  <p:clrMapOvr>
    <a:masterClrMapping/>
  </p:clrMapOvr>
  <p:transition>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1" name="Picture 90">
            <a:extLst>
              <a:ext uri="{FF2B5EF4-FFF2-40B4-BE49-F238E27FC236}">
                <a16:creationId xmlns:a16="http://schemas.microsoft.com/office/drawing/2014/main" id="{570F40BE-AFEE-43C3-B5D4-7673ED828663}"/>
              </a:ext>
            </a:extLst>
          </p:cNvPr>
          <p:cNvPicPr>
            <a:picLocks noChangeAspect="1"/>
          </p:cNvPicPr>
          <p:nvPr/>
        </p:nvPicPr>
        <p:blipFill>
          <a:blip r:embed="rId3"/>
          <a:stretch>
            <a:fillRect/>
          </a:stretch>
        </p:blipFill>
        <p:spPr>
          <a:xfrm>
            <a:off x="11397208" y="15670360"/>
            <a:ext cx="390178" cy="408467"/>
          </a:xfrm>
          <a:prstGeom prst="rect">
            <a:avLst/>
          </a:prstGeom>
        </p:spPr>
      </p:pic>
      <p:sp>
        <p:nvSpPr>
          <p:cNvPr id="124" name="TextBox 123">
            <a:extLst>
              <a:ext uri="{FF2B5EF4-FFF2-40B4-BE49-F238E27FC236}">
                <a16:creationId xmlns:a16="http://schemas.microsoft.com/office/drawing/2014/main" id="{D80F8723-55F1-441D-8104-58505B6B8CEF}"/>
              </a:ext>
            </a:extLst>
          </p:cNvPr>
          <p:cNvSpPr txBox="1"/>
          <p:nvPr/>
        </p:nvSpPr>
        <p:spPr>
          <a:xfrm>
            <a:off x="8968873" y="3070701"/>
            <a:ext cx="1519615" cy="646331"/>
          </a:xfrm>
          <a:prstGeom prst="rect">
            <a:avLst/>
          </a:prstGeom>
          <a:solidFill>
            <a:schemeClr val="accent5">
              <a:lumMod val="75000"/>
            </a:schemeClr>
          </a:solidFill>
        </p:spPr>
        <p:txBody>
          <a:bodyPr wrap="square" rtlCol="0">
            <a:spAutoFit/>
          </a:bodyPr>
          <a:lstStyle/>
          <a:p>
            <a:r>
              <a:rPr lang="en-GB" sz="1200" b="1" dirty="0"/>
              <a:t>Top Event</a:t>
            </a:r>
          </a:p>
          <a:p>
            <a:r>
              <a:rPr lang="en-GB" sz="1200" dirty="0"/>
              <a:t>Loss of situational awareness</a:t>
            </a:r>
          </a:p>
        </p:txBody>
      </p:sp>
      <p:sp>
        <p:nvSpPr>
          <p:cNvPr id="134" name="TextBox 133">
            <a:extLst>
              <a:ext uri="{FF2B5EF4-FFF2-40B4-BE49-F238E27FC236}">
                <a16:creationId xmlns:a16="http://schemas.microsoft.com/office/drawing/2014/main" id="{E42EAB40-4785-4837-8D5C-9A82D58AA15E}"/>
              </a:ext>
            </a:extLst>
          </p:cNvPr>
          <p:cNvSpPr txBox="1"/>
          <p:nvPr/>
        </p:nvSpPr>
        <p:spPr>
          <a:xfrm>
            <a:off x="51022" y="2269321"/>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35" name="TextBox 134">
            <a:extLst>
              <a:ext uri="{FF2B5EF4-FFF2-40B4-BE49-F238E27FC236}">
                <a16:creationId xmlns:a16="http://schemas.microsoft.com/office/drawing/2014/main" id="{F5534EFB-E369-46F4-BB1C-8835A773DC1B}"/>
              </a:ext>
            </a:extLst>
          </p:cNvPr>
          <p:cNvSpPr txBox="1"/>
          <p:nvPr/>
        </p:nvSpPr>
        <p:spPr>
          <a:xfrm>
            <a:off x="7615465" y="2503925"/>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43" name="TextBox 142">
            <a:extLst>
              <a:ext uri="{FF2B5EF4-FFF2-40B4-BE49-F238E27FC236}">
                <a16:creationId xmlns:a16="http://schemas.microsoft.com/office/drawing/2014/main" id="{458D9EB1-577A-446B-B5FB-76C436967634}"/>
              </a:ext>
            </a:extLst>
          </p:cNvPr>
          <p:cNvSpPr txBox="1"/>
          <p:nvPr/>
        </p:nvSpPr>
        <p:spPr>
          <a:xfrm>
            <a:off x="10956072" y="2924944"/>
            <a:ext cx="1235929" cy="923330"/>
          </a:xfrm>
          <a:prstGeom prst="rect">
            <a:avLst/>
          </a:prstGeom>
          <a:noFill/>
          <a:ln>
            <a:solidFill>
              <a:schemeClr val="tx1"/>
            </a:solidFill>
          </a:ln>
        </p:spPr>
        <p:txBody>
          <a:bodyPr wrap="square" rtlCol="0">
            <a:spAutoFit/>
          </a:bodyPr>
          <a:lstStyle/>
          <a:p>
            <a:r>
              <a:rPr lang="en-GB" sz="1200" b="1" dirty="0"/>
              <a:t>Consequence</a:t>
            </a:r>
          </a:p>
          <a:p>
            <a:r>
              <a:rPr lang="en-GB" sz="1200" dirty="0"/>
              <a:t>Link to ADH Bow Tie</a:t>
            </a:r>
          </a:p>
          <a:p>
            <a:endParaRPr lang="en-GB" dirty="0"/>
          </a:p>
        </p:txBody>
      </p:sp>
      <p:sp>
        <p:nvSpPr>
          <p:cNvPr id="144" name="TextBox 143">
            <a:extLst>
              <a:ext uri="{FF2B5EF4-FFF2-40B4-BE49-F238E27FC236}">
                <a16:creationId xmlns:a16="http://schemas.microsoft.com/office/drawing/2014/main" id="{A9825D23-3C41-421B-AC0D-D0E9E2AF06EF}"/>
              </a:ext>
            </a:extLst>
          </p:cNvPr>
          <p:cNvSpPr txBox="1"/>
          <p:nvPr/>
        </p:nvSpPr>
        <p:spPr>
          <a:xfrm>
            <a:off x="51022" y="3007985"/>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45" name="TextBox 144">
            <a:extLst>
              <a:ext uri="{FF2B5EF4-FFF2-40B4-BE49-F238E27FC236}">
                <a16:creationId xmlns:a16="http://schemas.microsoft.com/office/drawing/2014/main" id="{95752C3F-28FA-4343-BCBB-42CFE2BDD183}"/>
              </a:ext>
            </a:extLst>
          </p:cNvPr>
          <p:cNvSpPr txBox="1"/>
          <p:nvPr/>
        </p:nvSpPr>
        <p:spPr>
          <a:xfrm>
            <a:off x="9271216" y="1020366"/>
            <a:ext cx="935167" cy="646331"/>
          </a:xfrm>
          <a:prstGeom prst="rect">
            <a:avLst/>
          </a:prstGeom>
          <a:noFill/>
          <a:ln>
            <a:solidFill>
              <a:schemeClr val="tx1"/>
            </a:solidFill>
          </a:ln>
        </p:spPr>
        <p:txBody>
          <a:bodyPr wrap="square" rtlCol="0">
            <a:spAutoFit/>
          </a:bodyPr>
          <a:lstStyle/>
          <a:p>
            <a:r>
              <a:rPr lang="en-GB" sz="1200" b="1" dirty="0"/>
              <a:t>Hazard</a:t>
            </a:r>
            <a:endParaRPr lang="en-GB" sz="1200" dirty="0"/>
          </a:p>
          <a:p>
            <a:r>
              <a:rPr lang="en-GB" sz="1200" dirty="0"/>
              <a:t>Aircraft OPs</a:t>
            </a:r>
          </a:p>
        </p:txBody>
      </p:sp>
      <p:sp>
        <p:nvSpPr>
          <p:cNvPr id="10" name="Rectangle 9">
            <a:extLst>
              <a:ext uri="{FF2B5EF4-FFF2-40B4-BE49-F238E27FC236}">
                <a16:creationId xmlns:a16="http://schemas.microsoft.com/office/drawing/2014/main" id="{7FB4308C-EB69-4B42-9D93-6A8ED8490855}"/>
              </a:ext>
            </a:extLst>
          </p:cNvPr>
          <p:cNvSpPr/>
          <p:nvPr/>
        </p:nvSpPr>
        <p:spPr>
          <a:xfrm>
            <a:off x="9261097" y="1668438"/>
            <a:ext cx="935167" cy="792088"/>
          </a:xfrm>
          <a:prstGeom prst="rect">
            <a:avLst/>
          </a:prstGeom>
          <a:pattFill prst="wdDnDiag">
            <a:fgClr>
              <a:srgbClr val="FFFF00"/>
            </a:fgClr>
            <a:bgClr>
              <a:srgbClr val="002060"/>
            </a:bgClr>
          </a:patt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8" name="TextBox 147">
            <a:extLst>
              <a:ext uri="{FF2B5EF4-FFF2-40B4-BE49-F238E27FC236}">
                <a16:creationId xmlns:a16="http://schemas.microsoft.com/office/drawing/2014/main" id="{9352DE11-77A5-401D-BDB4-454EAF39C097}"/>
              </a:ext>
            </a:extLst>
          </p:cNvPr>
          <p:cNvSpPr txBox="1"/>
          <p:nvPr/>
        </p:nvSpPr>
        <p:spPr>
          <a:xfrm>
            <a:off x="6262057" y="2503925"/>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50" name="TextBox 149">
            <a:extLst>
              <a:ext uri="{FF2B5EF4-FFF2-40B4-BE49-F238E27FC236}">
                <a16:creationId xmlns:a16="http://schemas.microsoft.com/office/drawing/2014/main" id="{50DF5F7C-D27B-46EE-80D7-66C8464E3841}"/>
              </a:ext>
            </a:extLst>
          </p:cNvPr>
          <p:cNvSpPr txBox="1"/>
          <p:nvPr/>
        </p:nvSpPr>
        <p:spPr>
          <a:xfrm>
            <a:off x="4849945" y="2503925"/>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51" name="TextBox 150">
            <a:extLst>
              <a:ext uri="{FF2B5EF4-FFF2-40B4-BE49-F238E27FC236}">
                <a16:creationId xmlns:a16="http://schemas.microsoft.com/office/drawing/2014/main" id="{08A85720-8360-4828-8C9C-CA2A1627C02C}"/>
              </a:ext>
            </a:extLst>
          </p:cNvPr>
          <p:cNvSpPr txBox="1"/>
          <p:nvPr/>
        </p:nvSpPr>
        <p:spPr>
          <a:xfrm>
            <a:off x="3417352" y="2498969"/>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53" name="TextBox 152">
            <a:extLst>
              <a:ext uri="{FF2B5EF4-FFF2-40B4-BE49-F238E27FC236}">
                <a16:creationId xmlns:a16="http://schemas.microsoft.com/office/drawing/2014/main" id="{C9FF20F3-D3E2-4754-A05D-57EA3D4BF994}"/>
              </a:ext>
            </a:extLst>
          </p:cNvPr>
          <p:cNvSpPr txBox="1"/>
          <p:nvPr/>
        </p:nvSpPr>
        <p:spPr>
          <a:xfrm>
            <a:off x="1984759" y="2492896"/>
            <a:ext cx="1080000" cy="246221"/>
          </a:xfrm>
          <a:prstGeom prst="rect">
            <a:avLst/>
          </a:prstGeom>
          <a:noFill/>
          <a:ln>
            <a:solidFill>
              <a:schemeClr val="tx1"/>
            </a:solidFill>
          </a:ln>
        </p:spPr>
        <p:txBody>
          <a:bodyPr wrap="square" rtlCol="0">
            <a:spAutoFit/>
          </a:bodyPr>
          <a:lstStyle/>
          <a:p>
            <a:r>
              <a:rPr lang="en-GB" sz="1000" dirty="0"/>
              <a:t>Design</a:t>
            </a:r>
          </a:p>
        </p:txBody>
      </p:sp>
      <p:sp>
        <p:nvSpPr>
          <p:cNvPr id="154" name="TextBox 153">
            <a:extLst>
              <a:ext uri="{FF2B5EF4-FFF2-40B4-BE49-F238E27FC236}">
                <a16:creationId xmlns:a16="http://schemas.microsoft.com/office/drawing/2014/main" id="{6D8D3939-ADE3-45DF-834A-88B16C0CC0B0}"/>
              </a:ext>
            </a:extLst>
          </p:cNvPr>
          <p:cNvSpPr txBox="1"/>
          <p:nvPr/>
        </p:nvSpPr>
        <p:spPr>
          <a:xfrm>
            <a:off x="8968873" y="3724289"/>
            <a:ext cx="1519615" cy="276999"/>
          </a:xfrm>
          <a:prstGeom prst="rect">
            <a:avLst/>
          </a:prstGeom>
          <a:noFill/>
          <a:ln>
            <a:solidFill>
              <a:schemeClr val="tx1"/>
            </a:solidFill>
          </a:ln>
        </p:spPr>
        <p:txBody>
          <a:bodyPr wrap="square" rtlCol="0">
            <a:spAutoFit/>
          </a:bodyPr>
          <a:lstStyle/>
          <a:p>
            <a:r>
              <a:rPr lang="en-GB" sz="1200" dirty="0"/>
              <a:t>Probability</a:t>
            </a:r>
          </a:p>
        </p:txBody>
      </p:sp>
      <p:cxnSp>
        <p:nvCxnSpPr>
          <p:cNvPr id="12" name="Straight Arrow Connector 11">
            <a:extLst>
              <a:ext uri="{FF2B5EF4-FFF2-40B4-BE49-F238E27FC236}">
                <a16:creationId xmlns:a16="http://schemas.microsoft.com/office/drawing/2014/main" id="{0C986FD1-17BD-4892-9382-94951DEDB812}"/>
              </a:ext>
            </a:extLst>
          </p:cNvPr>
          <p:cNvCxnSpPr>
            <a:cxnSpLocks/>
            <a:stCxn id="134" idx="3"/>
            <a:endCxn id="153" idx="1"/>
          </p:cNvCxnSpPr>
          <p:nvPr/>
        </p:nvCxnSpPr>
        <p:spPr>
          <a:xfrm flipV="1">
            <a:off x="1742282" y="2616007"/>
            <a:ext cx="242477" cy="226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ABF08E6-BE35-41AF-BE95-3AE866EF27F9}"/>
              </a:ext>
            </a:extLst>
          </p:cNvPr>
          <p:cNvCxnSpPr>
            <a:stCxn id="153" idx="3"/>
            <a:endCxn id="151" idx="1"/>
          </p:cNvCxnSpPr>
          <p:nvPr/>
        </p:nvCxnSpPr>
        <p:spPr>
          <a:xfrm>
            <a:off x="3064759" y="2616007"/>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46303D81-8463-4287-8C02-FAC48355895D}"/>
              </a:ext>
            </a:extLst>
          </p:cNvPr>
          <p:cNvCxnSpPr>
            <a:stCxn id="151" idx="3"/>
            <a:endCxn id="150" idx="1"/>
          </p:cNvCxnSpPr>
          <p:nvPr/>
        </p:nvCxnSpPr>
        <p:spPr>
          <a:xfrm>
            <a:off x="4497352" y="2622080"/>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F76E81CE-4FF5-4E0A-995C-964BA96A8EC7}"/>
              </a:ext>
            </a:extLst>
          </p:cNvPr>
          <p:cNvCxnSpPr>
            <a:cxnSpLocks/>
            <a:stCxn id="150" idx="3"/>
            <a:endCxn id="148" idx="1"/>
          </p:cNvCxnSpPr>
          <p:nvPr/>
        </p:nvCxnSpPr>
        <p:spPr>
          <a:xfrm>
            <a:off x="5929945" y="2627036"/>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FCA1E5F1-E1F2-4976-9EE2-56AC3CF63F74}"/>
              </a:ext>
            </a:extLst>
          </p:cNvPr>
          <p:cNvCxnSpPr>
            <a:stCxn id="148" idx="3"/>
            <a:endCxn id="135" idx="1"/>
          </p:cNvCxnSpPr>
          <p:nvPr/>
        </p:nvCxnSpPr>
        <p:spPr>
          <a:xfrm>
            <a:off x="7342057" y="2627036"/>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Connector: Curved 22">
            <a:extLst>
              <a:ext uri="{FF2B5EF4-FFF2-40B4-BE49-F238E27FC236}">
                <a16:creationId xmlns:a16="http://schemas.microsoft.com/office/drawing/2014/main" id="{6EAE29DF-8DD8-4720-B2A1-AFC659A1E315}"/>
              </a:ext>
            </a:extLst>
          </p:cNvPr>
          <p:cNvCxnSpPr>
            <a:cxnSpLocks/>
            <a:stCxn id="135" idx="3"/>
            <a:endCxn id="124" idx="1"/>
          </p:cNvCxnSpPr>
          <p:nvPr/>
        </p:nvCxnSpPr>
        <p:spPr>
          <a:xfrm>
            <a:off x="8695465" y="2627036"/>
            <a:ext cx="273408" cy="766831"/>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156" name="TextBox 155">
            <a:extLst>
              <a:ext uri="{FF2B5EF4-FFF2-40B4-BE49-F238E27FC236}">
                <a16:creationId xmlns:a16="http://schemas.microsoft.com/office/drawing/2014/main" id="{B6D960B5-8A23-4F7F-9C28-CFDA7E830111}"/>
              </a:ext>
            </a:extLst>
          </p:cNvPr>
          <p:cNvSpPr txBox="1"/>
          <p:nvPr/>
        </p:nvSpPr>
        <p:spPr>
          <a:xfrm>
            <a:off x="51022" y="3971362"/>
            <a:ext cx="1691260" cy="738664"/>
          </a:xfrm>
          <a:prstGeom prst="rect">
            <a:avLst/>
          </a:prstGeom>
          <a:noFill/>
          <a:ln>
            <a:solidFill>
              <a:schemeClr val="tx1"/>
            </a:solidFill>
          </a:ln>
        </p:spPr>
        <p:txBody>
          <a:bodyPr wrap="square" rtlCol="0">
            <a:spAutoFit/>
          </a:bodyPr>
          <a:lstStyle/>
          <a:p>
            <a:r>
              <a:rPr lang="en-GB" sz="1200" b="1" dirty="0"/>
              <a:t>ET</a:t>
            </a:r>
          </a:p>
          <a:p>
            <a:r>
              <a:rPr lang="en-GB" sz="1200" dirty="0"/>
              <a:t>Add example</a:t>
            </a:r>
          </a:p>
          <a:p>
            <a:endParaRPr lang="en-GB" dirty="0"/>
          </a:p>
        </p:txBody>
      </p:sp>
      <p:sp>
        <p:nvSpPr>
          <p:cNvPr id="158" name="TextBox 157">
            <a:extLst>
              <a:ext uri="{FF2B5EF4-FFF2-40B4-BE49-F238E27FC236}">
                <a16:creationId xmlns:a16="http://schemas.microsoft.com/office/drawing/2014/main" id="{CF16E8DC-18DD-48F3-B78A-468CA7961A0E}"/>
              </a:ext>
            </a:extLst>
          </p:cNvPr>
          <p:cNvSpPr txBox="1"/>
          <p:nvPr/>
        </p:nvSpPr>
        <p:spPr>
          <a:xfrm>
            <a:off x="7615465" y="4232117"/>
            <a:ext cx="1080000" cy="246221"/>
          </a:xfrm>
          <a:prstGeom prst="rect">
            <a:avLst/>
          </a:prstGeom>
          <a:noFill/>
          <a:ln>
            <a:solidFill>
              <a:schemeClr val="tx1"/>
            </a:solidFill>
          </a:ln>
        </p:spPr>
        <p:txBody>
          <a:bodyPr wrap="square" rtlCol="0">
            <a:spAutoFit/>
          </a:bodyPr>
          <a:lstStyle/>
          <a:p>
            <a:r>
              <a:rPr lang="en-GB" sz="1000" dirty="0"/>
              <a:t>Tech Info</a:t>
            </a:r>
          </a:p>
        </p:txBody>
      </p:sp>
      <p:sp>
        <p:nvSpPr>
          <p:cNvPr id="159" name="TextBox 158">
            <a:extLst>
              <a:ext uri="{FF2B5EF4-FFF2-40B4-BE49-F238E27FC236}">
                <a16:creationId xmlns:a16="http://schemas.microsoft.com/office/drawing/2014/main" id="{85AC45B5-E3CF-40E3-854F-60205B038FF9}"/>
              </a:ext>
            </a:extLst>
          </p:cNvPr>
          <p:cNvSpPr txBox="1"/>
          <p:nvPr/>
        </p:nvSpPr>
        <p:spPr>
          <a:xfrm>
            <a:off x="51022" y="4710026"/>
            <a:ext cx="1691260" cy="276999"/>
          </a:xfrm>
          <a:prstGeom prst="rect">
            <a:avLst/>
          </a:prstGeom>
          <a:noFill/>
          <a:ln>
            <a:solidFill>
              <a:schemeClr val="tx1"/>
            </a:solidFill>
          </a:ln>
        </p:spPr>
        <p:txBody>
          <a:bodyPr wrap="square" rtlCol="0">
            <a:spAutoFit/>
          </a:bodyPr>
          <a:lstStyle/>
          <a:p>
            <a:r>
              <a:rPr lang="en-GB" sz="1200" dirty="0"/>
              <a:t>Probability</a:t>
            </a:r>
          </a:p>
        </p:txBody>
      </p:sp>
      <p:sp>
        <p:nvSpPr>
          <p:cNvPr id="160" name="TextBox 159">
            <a:extLst>
              <a:ext uri="{FF2B5EF4-FFF2-40B4-BE49-F238E27FC236}">
                <a16:creationId xmlns:a16="http://schemas.microsoft.com/office/drawing/2014/main" id="{B0DD045E-C465-47E4-92E4-4454DE7B9327}"/>
              </a:ext>
            </a:extLst>
          </p:cNvPr>
          <p:cNvSpPr txBox="1"/>
          <p:nvPr/>
        </p:nvSpPr>
        <p:spPr>
          <a:xfrm>
            <a:off x="6262057" y="4232117"/>
            <a:ext cx="1080000" cy="246221"/>
          </a:xfrm>
          <a:prstGeom prst="rect">
            <a:avLst/>
          </a:prstGeom>
          <a:noFill/>
          <a:ln>
            <a:solidFill>
              <a:schemeClr val="tx1"/>
            </a:solidFill>
          </a:ln>
        </p:spPr>
        <p:txBody>
          <a:bodyPr wrap="square" rtlCol="0">
            <a:spAutoFit/>
          </a:bodyPr>
          <a:lstStyle/>
          <a:p>
            <a:r>
              <a:rPr lang="en-GB" sz="1000" dirty="0"/>
              <a:t>Air Crew Pubs</a:t>
            </a:r>
          </a:p>
        </p:txBody>
      </p:sp>
      <p:sp>
        <p:nvSpPr>
          <p:cNvPr id="161" name="TextBox 160">
            <a:extLst>
              <a:ext uri="{FF2B5EF4-FFF2-40B4-BE49-F238E27FC236}">
                <a16:creationId xmlns:a16="http://schemas.microsoft.com/office/drawing/2014/main" id="{91B830BC-8BAE-40B0-A082-E5980EA953A3}"/>
              </a:ext>
            </a:extLst>
          </p:cNvPr>
          <p:cNvSpPr txBox="1"/>
          <p:nvPr/>
        </p:nvSpPr>
        <p:spPr>
          <a:xfrm>
            <a:off x="4849945" y="4232117"/>
            <a:ext cx="1080000" cy="246221"/>
          </a:xfrm>
          <a:prstGeom prst="rect">
            <a:avLst/>
          </a:prstGeom>
          <a:noFill/>
          <a:ln>
            <a:solidFill>
              <a:schemeClr val="tx1"/>
            </a:solidFill>
          </a:ln>
        </p:spPr>
        <p:txBody>
          <a:bodyPr wrap="square" rtlCol="0">
            <a:spAutoFit/>
          </a:bodyPr>
          <a:lstStyle/>
          <a:p>
            <a:r>
              <a:rPr lang="en-GB" sz="1000" dirty="0"/>
              <a:t>Limitations</a:t>
            </a:r>
          </a:p>
        </p:txBody>
      </p:sp>
      <p:sp>
        <p:nvSpPr>
          <p:cNvPr id="162" name="TextBox 161">
            <a:extLst>
              <a:ext uri="{FF2B5EF4-FFF2-40B4-BE49-F238E27FC236}">
                <a16:creationId xmlns:a16="http://schemas.microsoft.com/office/drawing/2014/main" id="{931A9C41-E932-4704-8C38-C0CAA59D1780}"/>
              </a:ext>
            </a:extLst>
          </p:cNvPr>
          <p:cNvSpPr txBox="1"/>
          <p:nvPr/>
        </p:nvSpPr>
        <p:spPr>
          <a:xfrm>
            <a:off x="3417352" y="4227161"/>
            <a:ext cx="1080000" cy="246221"/>
          </a:xfrm>
          <a:prstGeom prst="rect">
            <a:avLst/>
          </a:prstGeom>
          <a:noFill/>
          <a:ln>
            <a:solidFill>
              <a:schemeClr val="tx1"/>
            </a:solidFill>
          </a:ln>
        </p:spPr>
        <p:txBody>
          <a:bodyPr wrap="square" rtlCol="0">
            <a:spAutoFit/>
          </a:bodyPr>
          <a:lstStyle/>
          <a:p>
            <a:r>
              <a:rPr lang="en-GB" sz="1000" dirty="0" err="1"/>
              <a:t>Maint</a:t>
            </a:r>
            <a:r>
              <a:rPr lang="en-GB" sz="1000" dirty="0"/>
              <a:t> Schedule</a:t>
            </a:r>
          </a:p>
        </p:txBody>
      </p:sp>
      <p:sp>
        <p:nvSpPr>
          <p:cNvPr id="171" name="TextBox 170">
            <a:extLst>
              <a:ext uri="{FF2B5EF4-FFF2-40B4-BE49-F238E27FC236}">
                <a16:creationId xmlns:a16="http://schemas.microsoft.com/office/drawing/2014/main" id="{C3A8E9F0-A6D2-4561-9A03-330110896E4E}"/>
              </a:ext>
            </a:extLst>
          </p:cNvPr>
          <p:cNvSpPr txBox="1"/>
          <p:nvPr/>
        </p:nvSpPr>
        <p:spPr>
          <a:xfrm>
            <a:off x="1984759" y="4221088"/>
            <a:ext cx="1080000" cy="246221"/>
          </a:xfrm>
          <a:prstGeom prst="rect">
            <a:avLst/>
          </a:prstGeom>
          <a:noFill/>
          <a:ln>
            <a:solidFill>
              <a:schemeClr val="tx1"/>
            </a:solidFill>
          </a:ln>
        </p:spPr>
        <p:txBody>
          <a:bodyPr wrap="square" rtlCol="0">
            <a:spAutoFit/>
          </a:bodyPr>
          <a:lstStyle/>
          <a:p>
            <a:r>
              <a:rPr lang="en-GB" sz="1000" dirty="0"/>
              <a:t>Design</a:t>
            </a:r>
          </a:p>
        </p:txBody>
      </p:sp>
      <p:cxnSp>
        <p:nvCxnSpPr>
          <p:cNvPr id="172" name="Straight Arrow Connector 171">
            <a:extLst>
              <a:ext uri="{FF2B5EF4-FFF2-40B4-BE49-F238E27FC236}">
                <a16:creationId xmlns:a16="http://schemas.microsoft.com/office/drawing/2014/main" id="{F537A573-4455-4BEB-90B4-71AAEECC5C94}"/>
              </a:ext>
            </a:extLst>
          </p:cNvPr>
          <p:cNvCxnSpPr>
            <a:stCxn id="156" idx="3"/>
            <a:endCxn id="171" idx="1"/>
          </p:cNvCxnSpPr>
          <p:nvPr/>
        </p:nvCxnSpPr>
        <p:spPr>
          <a:xfrm>
            <a:off x="1742282" y="4340694"/>
            <a:ext cx="242477" cy="350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3" name="Straight Arrow Connector 172">
            <a:extLst>
              <a:ext uri="{FF2B5EF4-FFF2-40B4-BE49-F238E27FC236}">
                <a16:creationId xmlns:a16="http://schemas.microsoft.com/office/drawing/2014/main" id="{7A63C5B9-9133-403A-AE19-FA5BC1FE028E}"/>
              </a:ext>
            </a:extLst>
          </p:cNvPr>
          <p:cNvCxnSpPr>
            <a:stCxn id="171" idx="3"/>
            <a:endCxn id="162" idx="1"/>
          </p:cNvCxnSpPr>
          <p:nvPr/>
        </p:nvCxnSpPr>
        <p:spPr>
          <a:xfrm>
            <a:off x="3064759" y="4344199"/>
            <a:ext cx="352593" cy="607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4" name="Straight Arrow Connector 173">
            <a:extLst>
              <a:ext uri="{FF2B5EF4-FFF2-40B4-BE49-F238E27FC236}">
                <a16:creationId xmlns:a16="http://schemas.microsoft.com/office/drawing/2014/main" id="{3FF83460-892D-49AF-87DF-AC862736EE59}"/>
              </a:ext>
            </a:extLst>
          </p:cNvPr>
          <p:cNvCxnSpPr>
            <a:stCxn id="162" idx="3"/>
            <a:endCxn id="161" idx="1"/>
          </p:cNvCxnSpPr>
          <p:nvPr/>
        </p:nvCxnSpPr>
        <p:spPr>
          <a:xfrm>
            <a:off x="4497352" y="4350272"/>
            <a:ext cx="352593" cy="49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5" name="Straight Arrow Connector 174">
            <a:extLst>
              <a:ext uri="{FF2B5EF4-FFF2-40B4-BE49-F238E27FC236}">
                <a16:creationId xmlns:a16="http://schemas.microsoft.com/office/drawing/2014/main" id="{09472348-FE9B-4493-8FD1-A5CBD33831CC}"/>
              </a:ext>
            </a:extLst>
          </p:cNvPr>
          <p:cNvCxnSpPr>
            <a:cxnSpLocks/>
            <a:stCxn id="161" idx="3"/>
            <a:endCxn id="160" idx="1"/>
          </p:cNvCxnSpPr>
          <p:nvPr/>
        </p:nvCxnSpPr>
        <p:spPr>
          <a:xfrm>
            <a:off x="5929945" y="4355228"/>
            <a:ext cx="33211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6" name="Straight Arrow Connector 175">
            <a:extLst>
              <a:ext uri="{FF2B5EF4-FFF2-40B4-BE49-F238E27FC236}">
                <a16:creationId xmlns:a16="http://schemas.microsoft.com/office/drawing/2014/main" id="{625E1BC6-7487-4FBD-9BCB-E5D825D927F8}"/>
              </a:ext>
            </a:extLst>
          </p:cNvPr>
          <p:cNvCxnSpPr>
            <a:stCxn id="160" idx="3"/>
            <a:endCxn id="158" idx="1"/>
          </p:cNvCxnSpPr>
          <p:nvPr/>
        </p:nvCxnSpPr>
        <p:spPr>
          <a:xfrm>
            <a:off x="7342057" y="4355228"/>
            <a:ext cx="2734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Connector: Curved 24">
            <a:extLst>
              <a:ext uri="{FF2B5EF4-FFF2-40B4-BE49-F238E27FC236}">
                <a16:creationId xmlns:a16="http://schemas.microsoft.com/office/drawing/2014/main" id="{0C7108DF-4780-4B71-AE57-0C3F8F47868E}"/>
              </a:ext>
            </a:extLst>
          </p:cNvPr>
          <p:cNvCxnSpPr>
            <a:cxnSpLocks/>
            <a:stCxn id="158" idx="3"/>
            <a:endCxn id="124" idx="1"/>
          </p:cNvCxnSpPr>
          <p:nvPr/>
        </p:nvCxnSpPr>
        <p:spPr>
          <a:xfrm flipV="1">
            <a:off x="8695465" y="3393867"/>
            <a:ext cx="273408" cy="961361"/>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AF6845E3-9BF2-42B2-84EC-EDB91F40D785}"/>
              </a:ext>
            </a:extLst>
          </p:cNvPr>
          <p:cNvSpPr txBox="1"/>
          <p:nvPr/>
        </p:nvSpPr>
        <p:spPr>
          <a:xfrm>
            <a:off x="-1464840" y="2314540"/>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3" name="TextBox 42">
            <a:extLst>
              <a:ext uri="{FF2B5EF4-FFF2-40B4-BE49-F238E27FC236}">
                <a16:creationId xmlns:a16="http://schemas.microsoft.com/office/drawing/2014/main" id="{1E191178-33D7-4121-A16C-90593CCF9DA7}"/>
              </a:ext>
            </a:extLst>
          </p:cNvPr>
          <p:cNvSpPr txBox="1"/>
          <p:nvPr/>
        </p:nvSpPr>
        <p:spPr>
          <a:xfrm>
            <a:off x="-1464720" y="2708920"/>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4" name="TextBox 43">
            <a:extLst>
              <a:ext uri="{FF2B5EF4-FFF2-40B4-BE49-F238E27FC236}">
                <a16:creationId xmlns:a16="http://schemas.microsoft.com/office/drawing/2014/main" id="{D368972B-4286-4D85-B23F-E8EA69C264CF}"/>
              </a:ext>
            </a:extLst>
          </p:cNvPr>
          <p:cNvSpPr txBox="1"/>
          <p:nvPr/>
        </p:nvSpPr>
        <p:spPr>
          <a:xfrm>
            <a:off x="-1464840" y="3110771"/>
            <a:ext cx="1080000" cy="246221"/>
          </a:xfrm>
          <a:prstGeom prst="rect">
            <a:avLst/>
          </a:prstGeom>
          <a:noFill/>
          <a:ln>
            <a:solidFill>
              <a:schemeClr val="tx1"/>
            </a:solidFill>
          </a:ln>
        </p:spPr>
        <p:txBody>
          <a:bodyPr wrap="square" rtlCol="0">
            <a:spAutoFit/>
          </a:bodyPr>
          <a:lstStyle/>
          <a:p>
            <a:r>
              <a:rPr lang="en-GB" sz="1000" dirty="0"/>
              <a:t>Control </a:t>
            </a:r>
          </a:p>
        </p:txBody>
      </p:sp>
      <p:sp>
        <p:nvSpPr>
          <p:cNvPr id="45" name="TextBox 44">
            <a:extLst>
              <a:ext uri="{FF2B5EF4-FFF2-40B4-BE49-F238E27FC236}">
                <a16:creationId xmlns:a16="http://schemas.microsoft.com/office/drawing/2014/main" id="{2D24603E-27D7-44DF-8B0D-DC169A793AAC}"/>
              </a:ext>
            </a:extLst>
          </p:cNvPr>
          <p:cNvSpPr txBox="1"/>
          <p:nvPr/>
        </p:nvSpPr>
        <p:spPr>
          <a:xfrm>
            <a:off x="-1464840" y="3501009"/>
            <a:ext cx="1080000" cy="246221"/>
          </a:xfrm>
          <a:prstGeom prst="rect">
            <a:avLst/>
          </a:prstGeom>
          <a:noFill/>
          <a:ln>
            <a:solidFill>
              <a:schemeClr val="tx1"/>
            </a:solidFill>
          </a:ln>
        </p:spPr>
        <p:txBody>
          <a:bodyPr wrap="square" rtlCol="0">
            <a:spAutoFit/>
          </a:bodyPr>
          <a:lstStyle/>
          <a:p>
            <a:r>
              <a:rPr lang="en-GB" sz="1000" dirty="0"/>
              <a:t>Control </a:t>
            </a:r>
          </a:p>
        </p:txBody>
      </p:sp>
      <p:cxnSp>
        <p:nvCxnSpPr>
          <p:cNvPr id="7" name="Straight Arrow Connector 6">
            <a:extLst>
              <a:ext uri="{FF2B5EF4-FFF2-40B4-BE49-F238E27FC236}">
                <a16:creationId xmlns:a16="http://schemas.microsoft.com/office/drawing/2014/main" id="{4CBF2114-E16A-4BCE-83FE-5146645270F7}"/>
              </a:ext>
            </a:extLst>
          </p:cNvPr>
          <p:cNvCxnSpPr>
            <a:cxnSpLocks/>
            <a:stCxn id="124" idx="3"/>
            <a:endCxn id="143" idx="1"/>
          </p:cNvCxnSpPr>
          <p:nvPr/>
        </p:nvCxnSpPr>
        <p:spPr>
          <a:xfrm flipV="1">
            <a:off x="10488488" y="3386609"/>
            <a:ext cx="467584" cy="72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94218D5F-3FB6-49DB-BFAA-BF8A9DE8550A}"/>
              </a:ext>
            </a:extLst>
          </p:cNvPr>
          <p:cNvCxnSpPr>
            <a:cxnSpLocks/>
            <a:stCxn id="10" idx="2"/>
            <a:endCxn id="124" idx="0"/>
          </p:cNvCxnSpPr>
          <p:nvPr/>
        </p:nvCxnSpPr>
        <p:spPr>
          <a:xfrm>
            <a:off x="9728681" y="2460526"/>
            <a:ext cx="0" cy="610175"/>
          </a:xfrm>
          <a:prstGeom prst="line">
            <a:avLst/>
          </a:prstGeom>
        </p:spPr>
        <p:style>
          <a:lnRef idx="1">
            <a:schemeClr val="accent1"/>
          </a:lnRef>
          <a:fillRef idx="0">
            <a:schemeClr val="accent1"/>
          </a:fillRef>
          <a:effectRef idx="0">
            <a:schemeClr val="accent1"/>
          </a:effectRef>
          <a:fontRef idx="minor">
            <a:schemeClr val="tx1"/>
          </a:fontRef>
        </p:style>
      </p:cxnSp>
      <p:sp>
        <p:nvSpPr>
          <p:cNvPr id="75" name="TextBox 74">
            <a:extLst>
              <a:ext uri="{FF2B5EF4-FFF2-40B4-BE49-F238E27FC236}">
                <a16:creationId xmlns:a16="http://schemas.microsoft.com/office/drawing/2014/main" id="{7AD71DE4-5736-4B05-B808-4BBB5AFA4635}"/>
              </a:ext>
            </a:extLst>
          </p:cNvPr>
          <p:cNvSpPr txBox="1"/>
          <p:nvPr/>
        </p:nvSpPr>
        <p:spPr>
          <a:xfrm>
            <a:off x="-1451792" y="6309320"/>
            <a:ext cx="1080000" cy="400110"/>
          </a:xfrm>
          <a:prstGeom prst="rect">
            <a:avLst/>
          </a:prstGeom>
          <a:solidFill>
            <a:srgbClr val="FFFF00"/>
          </a:solidFill>
          <a:ln>
            <a:solidFill>
              <a:schemeClr val="tx1"/>
            </a:solidFill>
          </a:ln>
        </p:spPr>
        <p:txBody>
          <a:bodyPr wrap="square" rtlCol="0">
            <a:spAutoFit/>
          </a:bodyPr>
          <a:lstStyle/>
          <a:p>
            <a:r>
              <a:rPr lang="en-GB" sz="1000" dirty="0"/>
              <a:t>Escalation Factor </a:t>
            </a:r>
          </a:p>
        </p:txBody>
      </p:sp>
      <p:cxnSp>
        <p:nvCxnSpPr>
          <p:cNvPr id="49" name="Connector: Curved 48">
            <a:extLst>
              <a:ext uri="{FF2B5EF4-FFF2-40B4-BE49-F238E27FC236}">
                <a16:creationId xmlns:a16="http://schemas.microsoft.com/office/drawing/2014/main" id="{DE8CA580-253F-44C7-AB5A-4740296619F3}"/>
              </a:ext>
            </a:extLst>
          </p:cNvPr>
          <p:cNvCxnSpPr/>
          <p:nvPr/>
        </p:nvCxnSpPr>
        <p:spPr>
          <a:xfrm rot="5400000" flipH="1" flipV="1">
            <a:off x="-430664" y="6162351"/>
            <a:ext cx="405897" cy="288152"/>
          </a:xfrm>
          <a:prstGeom prst="curved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46" name="Rectangle 7">
            <a:extLst>
              <a:ext uri="{FF2B5EF4-FFF2-40B4-BE49-F238E27FC236}">
                <a16:creationId xmlns:a16="http://schemas.microsoft.com/office/drawing/2014/main" id="{11EFF759-7D5A-453C-9233-F38B2EBDD60D}"/>
              </a:ext>
            </a:extLst>
          </p:cNvPr>
          <p:cNvSpPr>
            <a:spLocks noGrp="1" noChangeArrowheads="1"/>
          </p:cNvSpPr>
          <p:nvPr>
            <p:ph type="title"/>
          </p:nvPr>
        </p:nvSpPr>
        <p:spPr>
          <a:xfrm>
            <a:off x="334433" y="549275"/>
            <a:ext cx="11042651" cy="647700"/>
          </a:xfrm>
          <a:noFill/>
        </p:spPr>
        <p:txBody>
          <a:bodyPr/>
          <a:lstStyle/>
          <a:p>
            <a:pPr eaLnBrk="1" hangingPunct="1"/>
            <a:r>
              <a:rPr lang="en-GB" dirty="0"/>
              <a:t>EFT: </a:t>
            </a:r>
            <a:r>
              <a:rPr lang="en-GB" dirty="0" err="1"/>
              <a:t>BowTie</a:t>
            </a:r>
            <a:r>
              <a:rPr lang="en-GB" dirty="0"/>
              <a:t> Template</a:t>
            </a:r>
          </a:p>
        </p:txBody>
      </p:sp>
    </p:spTree>
    <p:extLst>
      <p:ext uri="{BB962C8B-B14F-4D97-AF65-F5344CB8AC3E}">
        <p14:creationId xmlns:p14="http://schemas.microsoft.com/office/powerpoint/2010/main" val="601507487"/>
      </p:ext>
    </p:extLst>
  </p:cSld>
  <p:clrMapOvr>
    <a:masterClrMapping/>
  </p:clrMapOvr>
  <p:transition>
    <p:fade/>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c3f603b-8504-4f64-8527-f58553555855">
      <Terms xmlns="http://schemas.microsoft.com/office/infopath/2007/PartnerControls"/>
    </lcf76f155ced4ddcb4097134ff3c332f>
    <TaxCatchAll xmlns="0821988d-8727-4eb4-919d-4308d73b80d4" xsi:nil="true"/>
  </documentManagement>
</p:properties>
</file>

<file path=customXml/item2.xml><?xml version="1.0" encoding="utf-8"?>
<sisl xmlns:xsd="http://www.w3.org/2001/XMLSchema" xmlns:xsi="http://www.w3.org/2001/XMLSchema-instance" xmlns="http://www.boldonjames.com/2008/01/sie/internal/label" sislVersion="0" policy="c21ac82b-aaa7-4c95-988f-cb3a56434204" origin="userSelected">
  <element uid="id_classification_confidential" value=""/>
  <element uid="108a5d16-0daa-46e6-8153-416f9e3fdcfd" value=""/>
</sisl>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WrappedLabelHistory xmlns:xsd="http://www.w3.org/2001/XMLSchema" xmlns:xsi="http://www.w3.org/2001/XMLSchema-instance" xmlns="http://www.boldonjames.com/2016/02/Classifier/internal/wrappedLabelHistory">
  <Value>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jMjFhYzgyYi1hYWE3LTRjOTUtOTg4Zi1jYjNhNTY0MzQyMDQiIG9yaWdpbj0idXNlclNlbGVjdGVkIj48ZWxlbWVudCB1aWQ9ImlkX2NsYXNzaWZpY2F0aW9uX2NvbmZpZGVudGlhbCIgdmFsdWU9IiIgeG1sbnM9Imh0dHA6Ly93d3cuYm9sZG9uamFtZXMuY29tLzIwMDgvMDEvc2llL2ludGVybmFsL2xhYmVsIiAvPjxlbGVtZW50IHVpZD0iMTA4YTVkMTYtMGRhYS00NmU2LTgxNTMtNDE2ZjllM2ZkY2ZkIiB2YWx1ZT0iIiB4bWxucz0iaHR0cDovL3d3dy5ib2xkb25qYW1lcy5jb20vMjAwOC8wMS9zaWUvaW50ZXJuYWwvbGFiZWwiIC8+PC9zaXNsPjxVc2VyTmFtZT5SLUFDRVxXSUxTMTEzNy1SPC9Vc2VyTmFtZT48RGF0ZVRpbWU+MzAvMDYvMjAyMiAxMTo0ODo0OTwvRGF0ZVRpbWU+PExhYmVsU3RyaW5nPkJhc2VsaW5lPC9MYWJlbFN0cmluZz48L2l0ZW0+PC9sYWJlbEhpc3Rvcnk+</Value>
</WrappedLabelHistory>
</file>

<file path=customXml/item5.xml><?xml version="1.0" encoding="utf-8"?>
<ct:contentTypeSchema xmlns:ct="http://schemas.microsoft.com/office/2006/metadata/contentType" xmlns:ma="http://schemas.microsoft.com/office/2006/metadata/properties/metaAttributes" ct:_="" ma:_="" ma:contentTypeName="Document" ma:contentTypeID="0x010100993384DBF60BF14EB62BD7130D93D12D" ma:contentTypeVersion="" ma:contentTypeDescription="Create a new document." ma:contentTypeScope="" ma:versionID="25db65a4ebfd658a5e97c160f8f2627e">
  <xsd:schema xmlns:xsd="http://www.w3.org/2001/XMLSchema" xmlns:xs="http://www.w3.org/2001/XMLSchema" xmlns:p="http://schemas.microsoft.com/office/2006/metadata/properties" xmlns:ns2="2c3f603b-8504-4f64-8527-f58553555855" xmlns:ns3="3446c001-7ded-4dff-84dc-f6ae0daccc20" xmlns:ns4="0821988d-8727-4eb4-919d-4308d73b80d4" targetNamespace="http://schemas.microsoft.com/office/2006/metadata/properties" ma:root="true" ma:fieldsID="628acc98bf6f07115c1e845c71fc163c" ns2:_="" ns3:_="" ns4:_="">
    <xsd:import namespace="2c3f603b-8504-4f64-8527-f58553555855"/>
    <xsd:import namespace="3446c001-7ded-4dff-84dc-f6ae0daccc20"/>
    <xsd:import namespace="0821988d-8727-4eb4-919d-4308d73b80d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3:SharedWithUsers" minOccurs="0"/>
                <xsd:element ref="ns3:SharedWithDetails" minOccurs="0"/>
                <xsd:element ref="ns2:MediaLengthInSeconds" minOccurs="0"/>
                <xsd:element ref="ns2:MediaServiceObjectDetectorVersions" minOccurs="0"/>
                <xsd:element ref="ns2:lcf76f155ced4ddcb4097134ff3c332f" minOccurs="0"/>
                <xsd:element ref="ns4: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3f603b-8504-4f64-8527-f5855355585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8f7636e4-27fd-40f6-b66a-8c08e824a21d"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46c001-7ded-4dff-84dc-f6ae0daccc20"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821988d-8727-4eb4-919d-4308d73b80d4"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b2dc81c6-ae7a-4a20-8997-e505f06978bc}" ma:internalName="TaxCatchAll" ma:showField="CatchAllData" ma:web="85525230-238a-4bce-b064-430adaa6d12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ADB8B0-7A8F-4E0B-983C-B6D804CB0CEE}">
  <ds:schemaRefs>
    <ds:schemaRef ds:uri="2c3f603b-8504-4f64-8527-f58553555855"/>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openxmlformats.org/package/2006/metadata/core-properties"/>
    <ds:schemaRef ds:uri="http://schemas.microsoft.com/office/2006/metadata/properties"/>
    <ds:schemaRef ds:uri="0821988d-8727-4eb4-919d-4308d73b80d4"/>
    <ds:schemaRef ds:uri="3446c001-7ded-4dff-84dc-f6ae0daccc20"/>
    <ds:schemaRef ds:uri="http://www.w3.org/XML/1998/namespace"/>
  </ds:schemaRefs>
</ds:datastoreItem>
</file>

<file path=customXml/itemProps2.xml><?xml version="1.0" encoding="utf-8"?>
<ds:datastoreItem xmlns:ds="http://schemas.openxmlformats.org/officeDocument/2006/customXml" ds:itemID="{A24EEE5F-6B0C-4F4A-B160-1BFAB5213F77}">
  <ds:schemaRefs>
    <ds:schemaRef ds:uri="http://www.w3.org/2001/XMLSchema"/>
    <ds:schemaRef ds:uri="http://www.boldonjames.com/2008/01/sie/internal/label"/>
  </ds:schemaRefs>
</ds:datastoreItem>
</file>

<file path=customXml/itemProps3.xml><?xml version="1.0" encoding="utf-8"?>
<ds:datastoreItem xmlns:ds="http://schemas.openxmlformats.org/officeDocument/2006/customXml" ds:itemID="{A6FFAAA2-FC43-43A3-A391-4305FB76FCBA}">
  <ds:schemaRefs>
    <ds:schemaRef ds:uri="http://schemas.microsoft.com/sharepoint/v3/contenttype/forms"/>
  </ds:schemaRefs>
</ds:datastoreItem>
</file>

<file path=customXml/itemProps4.xml><?xml version="1.0" encoding="utf-8"?>
<ds:datastoreItem xmlns:ds="http://schemas.openxmlformats.org/officeDocument/2006/customXml" ds:itemID="{68B6B9D2-16F0-471E-9291-9D4EF916E471}">
  <ds:schemaRefs>
    <ds:schemaRef ds:uri="http://www.w3.org/2001/XMLSchema"/>
    <ds:schemaRef ds:uri="http://www.boldonjames.com/2016/02/Classifier/internal/wrappedLabelHistory"/>
  </ds:schemaRefs>
</ds:datastoreItem>
</file>

<file path=customXml/itemProps5.xml><?xml version="1.0" encoding="utf-8"?>
<ds:datastoreItem xmlns:ds="http://schemas.openxmlformats.org/officeDocument/2006/customXml" ds:itemID="{DB35C5C8-F358-4855-BA7E-8E7B27AEE17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c3f603b-8504-4f64-8527-f58553555855"/>
    <ds:schemaRef ds:uri="3446c001-7ded-4dff-84dc-f6ae0daccc20"/>
    <ds:schemaRef ds:uri="0821988d-8727-4eb4-919d-4308d73b80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43</TotalTime>
  <Words>1121</Words>
  <Application>Microsoft Office PowerPoint</Application>
  <PresentationFormat>Widescreen</PresentationFormat>
  <Paragraphs>175</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Symbol</vt:lpstr>
      <vt:lpstr>Times New Roman</vt:lpstr>
      <vt:lpstr>Default Design</vt:lpstr>
      <vt:lpstr>Equipment Contribution to Risk to Life (ECtRtL) Workshop</vt:lpstr>
      <vt:lpstr>Workshop Objective</vt:lpstr>
      <vt:lpstr>ASPIRE - Equipment Functional Threat (EFT) Taxonomy</vt:lpstr>
      <vt:lpstr>EFT: XXX</vt:lpstr>
      <vt:lpstr>Example EFT BowTie</vt:lpstr>
      <vt:lpstr>Barrier Effectiveness Criteria</vt:lpstr>
      <vt:lpstr>Likelihood Assessment Criteria</vt:lpstr>
      <vt:lpstr>PowerPoint Presentation</vt:lpstr>
      <vt:lpstr>EFT: BowTie Template</vt:lpstr>
    </vt:vector>
  </TitlesOfParts>
  <Company>SNC-Lavalin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Event Tree Analysis Workshop</dc:title>
  <dc:creator>Wilson, Dugald</dc:creator>
  <cp:lastModifiedBy>Wilson, Dugald A</cp:lastModifiedBy>
  <cp:revision>6</cp:revision>
  <dcterms:created xsi:type="dcterms:W3CDTF">2022-06-30T11:47:30Z</dcterms:created>
  <dcterms:modified xsi:type="dcterms:W3CDTF">2023-11-10T11:57:16Z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ndexRef">
    <vt:lpwstr>1969f208-75dd-4fc0-896e-89938d33315e</vt:lpwstr>
  </property>
  <property fmtid="{D5CDD505-2E9C-101B-9397-08002B2CF9AE}" pid="3" name="bjClsUserRVM">
    <vt:lpwstr>[]</vt:lpwstr>
  </property>
  <property fmtid="{D5CDD505-2E9C-101B-9397-08002B2CF9AE}" pid="4" name="bjSaver">
    <vt:lpwstr>f6MHCBuNDjnhfLPOXya/1yncC6yLLUyZ</vt:lpwstr>
  </property>
  <property fmtid="{D5CDD505-2E9C-101B-9397-08002B2CF9AE}" pid="5" name="bjDocumentLabelXML">
    <vt:lpwstr>&lt;?xml version="1.0" encoding="us-ascii"?&gt;&lt;sisl xmlns:xsd="http://www.w3.org/2001/XMLSchema" xmlns:xsi="http://www.w3.org/2001/XMLSchema-instance" sislVersion="0" policy="c21ac82b-aaa7-4c95-988f-cb3a56434204" origin="userSelected" xmlns="http://www.boldonj</vt:lpwstr>
  </property>
  <property fmtid="{D5CDD505-2E9C-101B-9397-08002B2CF9AE}" pid="6" name="bjDocumentLabelXML-0">
    <vt:lpwstr>ames.com/2008/01/sie/internal/label"&gt;&lt;element uid="id_classification_confidential" value="" /&gt;&lt;element uid="108a5d16-0daa-46e6-8153-416f9e3fdcfd" value="" /&gt;&lt;/sisl&gt;</vt:lpwstr>
  </property>
  <property fmtid="{D5CDD505-2E9C-101B-9397-08002B2CF9AE}" pid="7" name="bjDocumentSecurityLabel">
    <vt:lpwstr>Baseline</vt:lpwstr>
  </property>
  <property fmtid="{D5CDD505-2E9C-101B-9397-08002B2CF9AE}" pid="8" name="ASNCL">
    <vt:lpwstr>Atkins Baseline</vt:lpwstr>
  </property>
  <property fmtid="{D5CDD505-2E9C-101B-9397-08002B2CF9AE}" pid="9" name="bjLabelHistoryID">
    <vt:lpwstr>{68B6B9D2-16F0-471E-9291-9D4EF916E471}</vt:lpwstr>
  </property>
  <property fmtid="{D5CDD505-2E9C-101B-9397-08002B2CF9AE}" pid="10" name="ContentTypeId">
    <vt:lpwstr>0x010100993384DBF60BF14EB62BD7130D93D12D</vt:lpwstr>
  </property>
  <property fmtid="{D5CDD505-2E9C-101B-9397-08002B2CF9AE}" pid="11" name="MediaServiceImageTags">
    <vt:lpwstr/>
  </property>
</Properties>
</file>